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6" r:id="rId2"/>
    <p:sldId id="357" r:id="rId3"/>
    <p:sldId id="358" r:id="rId4"/>
    <p:sldId id="356" r:id="rId5"/>
    <p:sldId id="261" r:id="rId6"/>
    <p:sldId id="262" r:id="rId7"/>
    <p:sldId id="264" r:id="rId8"/>
    <p:sldId id="267" r:id="rId9"/>
    <p:sldId id="268" r:id="rId10"/>
    <p:sldId id="269" r:id="rId11"/>
    <p:sldId id="270" r:id="rId12"/>
    <p:sldId id="272" r:id="rId13"/>
    <p:sldId id="273" r:id="rId14"/>
    <p:sldId id="277" r:id="rId15"/>
    <p:sldId id="279" r:id="rId16"/>
    <p:sldId id="278" r:id="rId17"/>
    <p:sldId id="395" r:id="rId18"/>
    <p:sldId id="362" r:id="rId19"/>
    <p:sldId id="361" r:id="rId20"/>
    <p:sldId id="360" r:id="rId21"/>
    <p:sldId id="280" r:id="rId22"/>
    <p:sldId id="288" r:id="rId23"/>
    <p:sldId id="281" r:id="rId24"/>
    <p:sldId id="283" r:id="rId25"/>
    <p:sldId id="284" r:id="rId26"/>
    <p:sldId id="285" r:id="rId27"/>
    <p:sldId id="286" r:id="rId28"/>
    <p:sldId id="397" r:id="rId29"/>
    <p:sldId id="287" r:id="rId30"/>
    <p:sldId id="282" r:id="rId31"/>
    <p:sldId id="290" r:id="rId32"/>
    <p:sldId id="289" r:id="rId33"/>
    <p:sldId id="291" r:id="rId34"/>
    <p:sldId id="390" r:id="rId35"/>
    <p:sldId id="259" r:id="rId36"/>
    <p:sldId id="258" r:id="rId37"/>
    <p:sldId id="399" r:id="rId38"/>
    <p:sldId id="400" r:id="rId39"/>
    <p:sldId id="398" r:id="rId40"/>
    <p:sldId id="404" r:id="rId41"/>
    <p:sldId id="403" r:id="rId42"/>
    <p:sldId id="402" r:id="rId43"/>
    <p:sldId id="401" r:id="rId44"/>
    <p:sldId id="405" r:id="rId45"/>
    <p:sldId id="406" r:id="rId46"/>
    <p:sldId id="408" r:id="rId47"/>
    <p:sldId id="407" r:id="rId48"/>
    <p:sldId id="409" r:id="rId49"/>
    <p:sldId id="369" r:id="rId50"/>
    <p:sldId id="368" r:id="rId51"/>
    <p:sldId id="367" r:id="rId52"/>
    <p:sldId id="366" r:id="rId53"/>
    <p:sldId id="365" r:id="rId54"/>
    <p:sldId id="364" r:id="rId55"/>
    <p:sldId id="370" r:id="rId56"/>
    <p:sldId id="301" r:id="rId57"/>
    <p:sldId id="381" r:id="rId58"/>
    <p:sldId id="382" r:id="rId59"/>
    <p:sldId id="383" r:id="rId60"/>
    <p:sldId id="396" r:id="rId61"/>
    <p:sldId id="314" r:id="rId62"/>
    <p:sldId id="410" r:id="rId63"/>
    <p:sldId id="411" r:id="rId64"/>
    <p:sldId id="412" r:id="rId65"/>
    <p:sldId id="315" r:id="rId66"/>
    <p:sldId id="387" r:id="rId67"/>
    <p:sldId id="388" r:id="rId68"/>
    <p:sldId id="318" r:id="rId69"/>
    <p:sldId id="414" r:id="rId70"/>
    <p:sldId id="413" r:id="rId71"/>
    <p:sldId id="418" r:id="rId72"/>
    <p:sldId id="417" r:id="rId73"/>
    <p:sldId id="416" r:id="rId74"/>
    <p:sldId id="415" r:id="rId75"/>
    <p:sldId id="421" r:id="rId76"/>
    <p:sldId id="420" r:id="rId77"/>
    <p:sldId id="419" r:id="rId78"/>
    <p:sldId id="422" r:id="rId79"/>
    <p:sldId id="429" r:id="rId80"/>
    <p:sldId id="430" r:id="rId81"/>
    <p:sldId id="423" r:id="rId82"/>
    <p:sldId id="333" r:id="rId83"/>
    <p:sldId id="426" r:id="rId84"/>
    <p:sldId id="425" r:id="rId85"/>
    <p:sldId id="435" r:id="rId86"/>
    <p:sldId id="271" r:id="rId87"/>
    <p:sldId id="441" r:id="rId88"/>
    <p:sldId id="442" r:id="rId89"/>
    <p:sldId id="424" r:id="rId90"/>
    <p:sldId id="257" r:id="rId91"/>
    <p:sldId id="437" r:id="rId92"/>
    <p:sldId id="438" r:id="rId93"/>
    <p:sldId id="439" r:id="rId94"/>
    <p:sldId id="440" r:id="rId95"/>
    <p:sldId id="428" r:id="rId96"/>
    <p:sldId id="339" r:id="rId97"/>
    <p:sldId id="340" r:id="rId98"/>
    <p:sldId id="351" r:id="rId99"/>
    <p:sldId id="341" r:id="rId100"/>
    <p:sldId id="352" r:id="rId101"/>
    <p:sldId id="353" r:id="rId102"/>
    <p:sldId id="342" r:id="rId103"/>
    <p:sldId id="343" r:id="rId104"/>
    <p:sldId id="344" r:id="rId105"/>
    <p:sldId id="345" r:id="rId106"/>
    <p:sldId id="346" r:id="rId107"/>
    <p:sldId id="347" r:id="rId108"/>
    <p:sldId id="348" r:id="rId109"/>
    <p:sldId id="349" r:id="rId110"/>
    <p:sldId id="350" r:id="rId111"/>
    <p:sldId id="445" r:id="rId112"/>
    <p:sldId id="444" r:id="rId113"/>
    <p:sldId id="443" r:id="rId114"/>
    <p:sldId id="458" r:id="rId115"/>
    <p:sldId id="448" r:id="rId116"/>
    <p:sldId id="447" r:id="rId117"/>
    <p:sldId id="446" r:id="rId118"/>
    <p:sldId id="453" r:id="rId119"/>
    <p:sldId id="449" r:id="rId120"/>
    <p:sldId id="452" r:id="rId121"/>
    <p:sldId id="454" r:id="rId122"/>
    <p:sldId id="451" r:id="rId123"/>
    <p:sldId id="450" r:id="rId124"/>
    <p:sldId id="457" r:id="rId125"/>
    <p:sldId id="456" r:id="rId126"/>
    <p:sldId id="455"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F6B17-136B-417F-9AB4-D93678771831}" v="11" dt="2023-11-07T15:04:06.8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2" d="100"/>
          <a:sy n="72" d="100"/>
        </p:scale>
        <p:origin x="636" y="6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rtha Institutions" userId="2b40958ce3d29feb" providerId="LiveId" clId="{1A2F6B17-136B-417F-9AB4-D93678771831}"/>
    <pc:docChg chg="custSel addSld delSld modSld">
      <pc:chgData name="SIddhartha Institutions" userId="2b40958ce3d29feb" providerId="LiveId" clId="{1A2F6B17-136B-417F-9AB4-D93678771831}" dt="2023-11-09T15:09:43.367" v="336" actId="2696"/>
      <pc:docMkLst>
        <pc:docMk/>
      </pc:docMkLst>
      <pc:sldChg chg="modSp mod">
        <pc:chgData name="SIddhartha Institutions" userId="2b40958ce3d29feb" providerId="LiveId" clId="{1A2F6B17-136B-417F-9AB4-D93678771831}" dt="2023-11-05T09:18:27.039" v="73" actId="207"/>
        <pc:sldMkLst>
          <pc:docMk/>
          <pc:sldMk cId="0" sldId="256"/>
        </pc:sldMkLst>
        <pc:spChg chg="mod">
          <ac:chgData name="SIddhartha Institutions" userId="2b40958ce3d29feb" providerId="LiveId" clId="{1A2F6B17-136B-417F-9AB4-D93678771831}" dt="2023-11-05T09:18:27.039" v="73" actId="207"/>
          <ac:spMkLst>
            <pc:docMk/>
            <pc:sldMk cId="0" sldId="256"/>
            <ac:spMk id="2" creationId="{00000000-0000-0000-0000-000000000000}"/>
          </ac:spMkLst>
        </pc:spChg>
      </pc:sldChg>
      <pc:sldChg chg="del">
        <pc:chgData name="SIddhartha Institutions" userId="2b40958ce3d29feb" providerId="LiveId" clId="{1A2F6B17-136B-417F-9AB4-D93678771831}" dt="2023-11-05T09:11:05.926" v="0" actId="2696"/>
        <pc:sldMkLst>
          <pc:docMk/>
          <pc:sldMk cId="3109835276" sldId="257"/>
        </pc:sldMkLst>
      </pc:sldChg>
      <pc:sldChg chg="addSp delSp modSp mod">
        <pc:chgData name="SIddhartha Institutions" userId="2b40958ce3d29feb" providerId="LiveId" clId="{1A2F6B17-136B-417F-9AB4-D93678771831}" dt="2023-11-07T15:04:10.403" v="118" actId="1076"/>
        <pc:sldMkLst>
          <pc:docMk/>
          <pc:sldMk cId="3063200332" sldId="258"/>
        </pc:sldMkLst>
        <pc:spChg chg="del">
          <ac:chgData name="SIddhartha Institutions" userId="2b40958ce3d29feb" providerId="LiveId" clId="{1A2F6B17-136B-417F-9AB4-D93678771831}" dt="2023-11-07T15:03:21.372" v="111" actId="478"/>
          <ac:spMkLst>
            <pc:docMk/>
            <pc:sldMk cId="3063200332" sldId="258"/>
            <ac:spMk id="8" creationId="{6170E519-DF57-457B-69AB-00E8AC2FE7A9}"/>
          </ac:spMkLst>
        </pc:spChg>
        <pc:picChg chg="del">
          <ac:chgData name="SIddhartha Institutions" userId="2b40958ce3d29feb" providerId="LiveId" clId="{1A2F6B17-136B-417F-9AB4-D93678771831}" dt="2023-11-07T15:01:45.559" v="95" actId="478"/>
          <ac:picMkLst>
            <pc:docMk/>
            <pc:sldMk cId="3063200332" sldId="258"/>
            <ac:picMk id="3" creationId="{A61834C1-4285-3261-FB6A-B3A57B4441CA}"/>
          </ac:picMkLst>
        </pc:picChg>
        <pc:picChg chg="add mod">
          <ac:chgData name="SIddhartha Institutions" userId="2b40958ce3d29feb" providerId="LiveId" clId="{1A2F6B17-136B-417F-9AB4-D93678771831}" dt="2023-11-07T15:03:24.003" v="112" actId="1076"/>
          <ac:picMkLst>
            <pc:docMk/>
            <pc:sldMk cId="3063200332" sldId="258"/>
            <ac:picMk id="4" creationId="{4C52362A-7566-F6F3-1075-328547E238D3}"/>
          </ac:picMkLst>
        </pc:picChg>
        <pc:picChg chg="del">
          <ac:chgData name="SIddhartha Institutions" userId="2b40958ce3d29feb" providerId="LiveId" clId="{1A2F6B17-136B-417F-9AB4-D93678771831}" dt="2023-11-07T15:01:43.954" v="93" actId="478"/>
          <ac:picMkLst>
            <pc:docMk/>
            <pc:sldMk cId="3063200332" sldId="258"/>
            <ac:picMk id="5" creationId="{5A57E641-25FF-13C2-00AE-F350FE03CA01}"/>
          </ac:picMkLst>
        </pc:picChg>
        <pc:picChg chg="del">
          <ac:chgData name="SIddhartha Institutions" userId="2b40958ce3d29feb" providerId="LiveId" clId="{1A2F6B17-136B-417F-9AB4-D93678771831}" dt="2023-11-07T15:01:44.737" v="94" actId="478"/>
          <ac:picMkLst>
            <pc:docMk/>
            <pc:sldMk cId="3063200332" sldId="258"/>
            <ac:picMk id="7" creationId="{D906F00B-098F-022A-4B20-E9F0D0741804}"/>
          </ac:picMkLst>
        </pc:picChg>
        <pc:picChg chg="add mod">
          <ac:chgData name="SIddhartha Institutions" userId="2b40958ce3d29feb" providerId="LiveId" clId="{1A2F6B17-136B-417F-9AB4-D93678771831}" dt="2023-11-07T15:03:41.561" v="114" actId="1076"/>
          <ac:picMkLst>
            <pc:docMk/>
            <pc:sldMk cId="3063200332" sldId="258"/>
            <ac:picMk id="9" creationId="{620492C5-E433-3733-B93F-58F7BB0A87BA}"/>
          </ac:picMkLst>
        </pc:picChg>
        <pc:picChg chg="add mod">
          <ac:chgData name="SIddhartha Institutions" userId="2b40958ce3d29feb" providerId="LiveId" clId="{1A2F6B17-136B-417F-9AB4-D93678771831}" dt="2023-11-07T15:03:54.338" v="116" actId="1076"/>
          <ac:picMkLst>
            <pc:docMk/>
            <pc:sldMk cId="3063200332" sldId="258"/>
            <ac:picMk id="11" creationId="{F57C576C-1D1A-36FF-EAEE-8C129F46FC64}"/>
          </ac:picMkLst>
        </pc:picChg>
        <pc:picChg chg="add mod">
          <ac:chgData name="SIddhartha Institutions" userId="2b40958ce3d29feb" providerId="LiveId" clId="{1A2F6B17-136B-417F-9AB4-D93678771831}" dt="2023-11-07T15:04:10.403" v="118" actId="1076"/>
          <ac:picMkLst>
            <pc:docMk/>
            <pc:sldMk cId="3063200332" sldId="258"/>
            <ac:picMk id="13" creationId="{3B829431-0776-F05D-85B5-0AB67F909BC3}"/>
          </ac:picMkLst>
        </pc:picChg>
      </pc:sldChg>
      <pc:sldChg chg="addSp delSp modSp mod">
        <pc:chgData name="SIddhartha Institutions" userId="2b40958ce3d29feb" providerId="LiveId" clId="{1A2F6B17-136B-417F-9AB4-D93678771831}" dt="2023-11-07T15:03:03.418" v="109" actId="1076"/>
        <pc:sldMkLst>
          <pc:docMk/>
          <pc:sldMk cId="866358979" sldId="259"/>
        </pc:sldMkLst>
        <pc:spChg chg="del">
          <ac:chgData name="SIddhartha Institutions" userId="2b40958ce3d29feb" providerId="LiveId" clId="{1A2F6B17-136B-417F-9AB4-D93678771831}" dt="2023-11-07T15:01:36.723" v="89" actId="478"/>
          <ac:spMkLst>
            <pc:docMk/>
            <pc:sldMk cId="866358979" sldId="259"/>
            <ac:spMk id="8" creationId="{6686D736-A442-E8A1-6525-924641E57511}"/>
          </ac:spMkLst>
        </pc:spChg>
        <pc:picChg chg="del">
          <ac:chgData name="SIddhartha Institutions" userId="2b40958ce3d29feb" providerId="LiveId" clId="{1A2F6B17-136B-417F-9AB4-D93678771831}" dt="2023-11-07T15:01:39.814" v="91" actId="478"/>
          <ac:picMkLst>
            <pc:docMk/>
            <pc:sldMk cId="866358979" sldId="259"/>
            <ac:picMk id="3" creationId="{4DB0B91C-20D6-54C1-9144-21E332B36FFF}"/>
          </ac:picMkLst>
        </pc:picChg>
        <pc:picChg chg="add mod">
          <ac:chgData name="SIddhartha Institutions" userId="2b40958ce3d29feb" providerId="LiveId" clId="{1A2F6B17-136B-417F-9AB4-D93678771831}" dt="2023-11-07T15:02:12.683" v="100" actId="1076"/>
          <ac:picMkLst>
            <pc:docMk/>
            <pc:sldMk cId="866358979" sldId="259"/>
            <ac:picMk id="4" creationId="{D59C3BF6-F537-F99C-FAF6-4DC35A34ECEA}"/>
          </ac:picMkLst>
        </pc:picChg>
        <pc:picChg chg="del">
          <ac:chgData name="SIddhartha Institutions" userId="2b40958ce3d29feb" providerId="LiveId" clId="{1A2F6B17-136B-417F-9AB4-D93678771831}" dt="2023-11-07T15:01:34.589" v="88" actId="478"/>
          <ac:picMkLst>
            <pc:docMk/>
            <pc:sldMk cId="866358979" sldId="259"/>
            <ac:picMk id="5" creationId="{9B2F351D-85B8-5B11-2B74-D0E389960443}"/>
          </ac:picMkLst>
        </pc:picChg>
        <pc:picChg chg="del">
          <ac:chgData name="SIddhartha Institutions" userId="2b40958ce3d29feb" providerId="LiveId" clId="{1A2F6B17-136B-417F-9AB4-D93678771831}" dt="2023-11-07T15:01:40.683" v="92" actId="478"/>
          <ac:picMkLst>
            <pc:docMk/>
            <pc:sldMk cId="866358979" sldId="259"/>
            <ac:picMk id="6" creationId="{3DAF3276-BBAD-9B76-9EFE-EB7C8E5E7F7D}"/>
          </ac:picMkLst>
        </pc:picChg>
        <pc:picChg chg="del">
          <ac:chgData name="SIddhartha Institutions" userId="2b40958ce3d29feb" providerId="LiveId" clId="{1A2F6B17-136B-417F-9AB4-D93678771831}" dt="2023-11-07T15:01:37.823" v="90" actId="478"/>
          <ac:picMkLst>
            <pc:docMk/>
            <pc:sldMk cId="866358979" sldId="259"/>
            <ac:picMk id="7" creationId="{2C107A2B-A563-3FB7-12BE-66869DCD34B0}"/>
          </ac:picMkLst>
        </pc:picChg>
        <pc:picChg chg="add mod">
          <ac:chgData name="SIddhartha Institutions" userId="2b40958ce3d29feb" providerId="LiveId" clId="{1A2F6B17-136B-417F-9AB4-D93678771831}" dt="2023-11-07T15:02:59.448" v="107" actId="1076"/>
          <ac:picMkLst>
            <pc:docMk/>
            <pc:sldMk cId="866358979" sldId="259"/>
            <ac:picMk id="10" creationId="{9630B87F-3023-0195-792F-9784B612E3B9}"/>
          </ac:picMkLst>
        </pc:picChg>
        <pc:picChg chg="add mod">
          <ac:chgData name="SIddhartha Institutions" userId="2b40958ce3d29feb" providerId="LiveId" clId="{1A2F6B17-136B-417F-9AB4-D93678771831}" dt="2023-11-07T15:03:01.124" v="108" actId="1076"/>
          <ac:picMkLst>
            <pc:docMk/>
            <pc:sldMk cId="866358979" sldId="259"/>
            <ac:picMk id="12" creationId="{0C1D0354-F6D4-3B13-9B23-AA98894E27EC}"/>
          </ac:picMkLst>
        </pc:picChg>
        <pc:picChg chg="add mod">
          <ac:chgData name="SIddhartha Institutions" userId="2b40958ce3d29feb" providerId="LiveId" clId="{1A2F6B17-136B-417F-9AB4-D93678771831}" dt="2023-11-07T15:03:03.418" v="109" actId="1076"/>
          <ac:picMkLst>
            <pc:docMk/>
            <pc:sldMk cId="866358979" sldId="259"/>
            <ac:picMk id="14" creationId="{6533C9F8-4C9B-7E07-C9F5-544E5B661CE5}"/>
          </ac:picMkLst>
        </pc:picChg>
      </pc:sldChg>
      <pc:sldChg chg="delSp modSp mod">
        <pc:chgData name="SIddhartha Institutions" userId="2b40958ce3d29feb" providerId="LiveId" clId="{1A2F6B17-136B-417F-9AB4-D93678771831}" dt="2023-11-05T09:26:50.169" v="76" actId="478"/>
        <pc:sldMkLst>
          <pc:docMk/>
          <pc:sldMk cId="0" sldId="281"/>
        </pc:sldMkLst>
        <pc:picChg chg="del mod">
          <ac:chgData name="SIddhartha Institutions" userId="2b40958ce3d29feb" providerId="LiveId" clId="{1A2F6B17-136B-417F-9AB4-D93678771831}" dt="2023-11-05T09:26:50.169" v="76" actId="478"/>
          <ac:picMkLst>
            <pc:docMk/>
            <pc:sldMk cId="0" sldId="281"/>
            <ac:picMk id="23557" creationId="{00000000-0000-0000-0000-000000000000}"/>
          </ac:picMkLst>
        </pc:picChg>
      </pc:sldChg>
      <pc:sldChg chg="modSp mod">
        <pc:chgData name="SIddhartha Institutions" userId="2b40958ce3d29feb" providerId="LiveId" clId="{1A2F6B17-136B-417F-9AB4-D93678771831}" dt="2023-11-09T14:16:22.882" v="196" actId="1076"/>
        <pc:sldMkLst>
          <pc:docMk/>
          <pc:sldMk cId="3786299206" sldId="301"/>
        </pc:sldMkLst>
        <pc:spChg chg="mod">
          <ac:chgData name="SIddhartha Institutions" userId="2b40958ce3d29feb" providerId="LiveId" clId="{1A2F6B17-136B-417F-9AB4-D93678771831}" dt="2023-11-07T15:04:45.454" v="121" actId="113"/>
          <ac:spMkLst>
            <pc:docMk/>
            <pc:sldMk cId="3786299206" sldId="301"/>
            <ac:spMk id="718850" creationId="{5FD80012-07D8-A42E-B0A2-144A6349C7F3}"/>
          </ac:spMkLst>
        </pc:spChg>
        <pc:spChg chg="mod">
          <ac:chgData name="SIddhartha Institutions" userId="2b40958ce3d29feb" providerId="LiveId" clId="{1A2F6B17-136B-417F-9AB4-D93678771831}" dt="2023-11-09T14:16:22.882" v="196" actId="1076"/>
          <ac:spMkLst>
            <pc:docMk/>
            <pc:sldMk cId="3786299206" sldId="301"/>
            <ac:spMk id="718851" creationId="{ED8AF595-753E-BE9A-DD31-3AFE540F87B1}"/>
          </ac:spMkLst>
        </pc:spChg>
      </pc:sldChg>
      <pc:sldChg chg="modSp mod">
        <pc:chgData name="SIddhartha Institutions" userId="2b40958ce3d29feb" providerId="LiveId" clId="{1A2F6B17-136B-417F-9AB4-D93678771831}" dt="2023-11-09T13:35:45.215" v="175" actId="120"/>
        <pc:sldMkLst>
          <pc:docMk/>
          <pc:sldMk cId="0" sldId="302"/>
        </pc:sldMkLst>
        <pc:spChg chg="mod">
          <ac:chgData name="SIddhartha Institutions" userId="2b40958ce3d29feb" providerId="LiveId" clId="{1A2F6B17-136B-417F-9AB4-D93678771831}" dt="2023-11-09T13:35:45.215" v="175" actId="120"/>
          <ac:spMkLst>
            <pc:docMk/>
            <pc:sldMk cId="0" sldId="302"/>
            <ac:spMk id="2" creationId="{00000000-0000-0000-0000-000000000000}"/>
          </ac:spMkLst>
        </pc:spChg>
      </pc:sldChg>
      <pc:sldChg chg="modSp mod">
        <pc:chgData name="SIddhartha Institutions" userId="2b40958ce3d29feb" providerId="LiveId" clId="{1A2F6B17-136B-417F-9AB4-D93678771831}" dt="2023-11-09T13:36:20.540" v="176" actId="1076"/>
        <pc:sldMkLst>
          <pc:docMk/>
          <pc:sldMk cId="0" sldId="303"/>
        </pc:sldMkLst>
        <pc:spChg chg="mod">
          <ac:chgData name="SIddhartha Institutions" userId="2b40958ce3d29feb" providerId="LiveId" clId="{1A2F6B17-136B-417F-9AB4-D93678771831}" dt="2023-11-09T13:36:20.540" v="176" actId="1076"/>
          <ac:spMkLst>
            <pc:docMk/>
            <pc:sldMk cId="0" sldId="303"/>
            <ac:spMk id="5" creationId="{00000000-0000-0000-0000-000000000000}"/>
          </ac:spMkLst>
        </pc:spChg>
      </pc:sldChg>
      <pc:sldChg chg="modSp mod">
        <pc:chgData name="SIddhartha Institutions" userId="2b40958ce3d29feb" providerId="LiveId" clId="{1A2F6B17-136B-417F-9AB4-D93678771831}" dt="2023-11-09T13:33:49.696" v="170" actId="120"/>
        <pc:sldMkLst>
          <pc:docMk/>
          <pc:sldMk cId="3715999601" sldId="314"/>
        </pc:sldMkLst>
        <pc:spChg chg="mod">
          <ac:chgData name="SIddhartha Institutions" userId="2b40958ce3d29feb" providerId="LiveId" clId="{1A2F6B17-136B-417F-9AB4-D93678771831}" dt="2023-11-09T13:33:49.696" v="170" actId="120"/>
          <ac:spMkLst>
            <pc:docMk/>
            <pc:sldMk cId="3715999601" sldId="314"/>
            <ac:spMk id="735234" creationId="{D8174376-83CB-7F0E-9F03-79E76655D0C6}"/>
          </ac:spMkLst>
        </pc:spChg>
      </pc:sldChg>
      <pc:sldChg chg="modSp mod">
        <pc:chgData name="SIddhartha Institutions" userId="2b40958ce3d29feb" providerId="LiveId" clId="{1A2F6B17-136B-417F-9AB4-D93678771831}" dt="2023-11-09T13:37:09.371" v="181" actId="255"/>
        <pc:sldMkLst>
          <pc:docMk/>
          <pc:sldMk cId="2935334078" sldId="333"/>
        </pc:sldMkLst>
        <pc:spChg chg="mod">
          <ac:chgData name="SIddhartha Institutions" userId="2b40958ce3d29feb" providerId="LiveId" clId="{1A2F6B17-136B-417F-9AB4-D93678771831}" dt="2023-11-09T13:37:09.371" v="181" actId="255"/>
          <ac:spMkLst>
            <pc:docMk/>
            <pc:sldMk cId="2935334078" sldId="333"/>
            <ac:spMk id="2" creationId="{00000000-0000-0000-0000-000000000000}"/>
          </ac:spMkLst>
        </pc:spChg>
        <pc:spChg chg="mod">
          <ac:chgData name="SIddhartha Institutions" userId="2b40958ce3d29feb" providerId="LiveId" clId="{1A2F6B17-136B-417F-9AB4-D93678771831}" dt="2023-11-09T13:36:55.514" v="178" actId="255"/>
          <ac:spMkLst>
            <pc:docMk/>
            <pc:sldMk cId="2935334078" sldId="333"/>
            <ac:spMk id="3" creationId="{00000000-0000-0000-0000-000000000000}"/>
          </ac:spMkLst>
        </pc:spChg>
      </pc:sldChg>
      <pc:sldChg chg="modSp mod">
        <pc:chgData name="SIddhartha Institutions" userId="2b40958ce3d29feb" providerId="LiveId" clId="{1A2F6B17-136B-417F-9AB4-D93678771831}" dt="2023-11-09T13:37:17.943" v="183" actId="120"/>
        <pc:sldMkLst>
          <pc:docMk/>
          <pc:sldMk cId="0" sldId="334"/>
        </pc:sldMkLst>
        <pc:spChg chg="mod">
          <ac:chgData name="SIddhartha Institutions" userId="2b40958ce3d29feb" providerId="LiveId" clId="{1A2F6B17-136B-417F-9AB4-D93678771831}" dt="2023-11-09T13:37:17.943" v="183" actId="120"/>
          <ac:spMkLst>
            <pc:docMk/>
            <pc:sldMk cId="0" sldId="334"/>
            <ac:spMk id="2" creationId="{00000000-0000-0000-0000-000000000000}"/>
          </ac:spMkLst>
        </pc:spChg>
      </pc:sldChg>
      <pc:sldChg chg="modSp mod">
        <pc:chgData name="SIddhartha Institutions" userId="2b40958ce3d29feb" providerId="LiveId" clId="{1A2F6B17-136B-417F-9AB4-D93678771831}" dt="2023-11-09T13:37:32.424" v="185" actId="120"/>
        <pc:sldMkLst>
          <pc:docMk/>
          <pc:sldMk cId="0" sldId="337"/>
        </pc:sldMkLst>
        <pc:spChg chg="mod">
          <ac:chgData name="SIddhartha Institutions" userId="2b40958ce3d29feb" providerId="LiveId" clId="{1A2F6B17-136B-417F-9AB4-D93678771831}" dt="2023-11-09T13:37:32.424" v="185" actId="120"/>
          <ac:spMkLst>
            <pc:docMk/>
            <pc:sldMk cId="0" sldId="337"/>
            <ac:spMk id="2" creationId="{00000000-0000-0000-0000-000000000000}"/>
          </ac:spMkLst>
        </pc:spChg>
      </pc:sldChg>
      <pc:sldChg chg="modSp mod">
        <pc:chgData name="SIddhartha Institutions" userId="2b40958ce3d29feb" providerId="LiveId" clId="{1A2F6B17-136B-417F-9AB4-D93678771831}" dt="2023-11-09T13:37:43.333" v="186" actId="120"/>
        <pc:sldMkLst>
          <pc:docMk/>
          <pc:sldMk cId="0" sldId="339"/>
        </pc:sldMkLst>
        <pc:spChg chg="mod">
          <ac:chgData name="SIddhartha Institutions" userId="2b40958ce3d29feb" providerId="LiveId" clId="{1A2F6B17-136B-417F-9AB4-D93678771831}" dt="2023-11-09T13:37:43.333" v="186" actId="120"/>
          <ac:spMkLst>
            <pc:docMk/>
            <pc:sldMk cId="0" sldId="339"/>
            <ac:spMk id="4" creationId="{00000000-0000-0000-0000-000000000000}"/>
          </ac:spMkLst>
        </pc:spChg>
      </pc:sldChg>
      <pc:sldChg chg="del">
        <pc:chgData name="SIddhartha Institutions" userId="2b40958ce3d29feb" providerId="LiveId" clId="{1A2F6B17-136B-417F-9AB4-D93678771831}" dt="2023-11-05T09:13:45.865" v="1" actId="2696"/>
        <pc:sldMkLst>
          <pc:docMk/>
          <pc:sldMk cId="0" sldId="354"/>
        </pc:sldMkLst>
      </pc:sldChg>
      <pc:sldChg chg="del">
        <pc:chgData name="SIddhartha Institutions" userId="2b40958ce3d29feb" providerId="LiveId" clId="{1A2F6B17-136B-417F-9AB4-D93678771831}" dt="2023-11-05T09:19:34.605" v="74" actId="2696"/>
        <pc:sldMkLst>
          <pc:docMk/>
          <pc:sldMk cId="0" sldId="355"/>
        </pc:sldMkLst>
      </pc:sldChg>
      <pc:sldChg chg="del">
        <pc:chgData name="SIddhartha Institutions" userId="2b40958ce3d29feb" providerId="LiveId" clId="{1A2F6B17-136B-417F-9AB4-D93678771831}" dt="2023-11-05T09:16:25.770" v="2" actId="2696"/>
        <pc:sldMkLst>
          <pc:docMk/>
          <pc:sldMk cId="2287905608" sldId="357"/>
        </pc:sldMkLst>
        <pc:spChg chg="mod">
          <ac:chgData name="SIddhartha Institutions" userId="2b40958ce3d29feb" providerId="LiveId" clId="{1A2F6B17-136B-417F-9AB4-D93678771831}" dt="2023-11-05T09:17:06.433" v="18" actId="20577"/>
          <ac:spMkLst>
            <pc:docMk/>
            <pc:sldMk cId="2287905608" sldId="357"/>
            <ac:spMk id="2" creationId="{00000000-0000-0000-0000-000000000000}"/>
          </ac:spMkLst>
        </pc:spChg>
      </pc:sldChg>
      <pc:sldChg chg="add del">
        <pc:chgData name="SIddhartha Institutions" userId="2b40958ce3d29feb" providerId="LiveId" clId="{1A2F6B17-136B-417F-9AB4-D93678771831}" dt="2023-11-05T09:16:41.922" v="4" actId="2696"/>
        <pc:sldMkLst>
          <pc:docMk/>
          <pc:sldMk cId="2636681837" sldId="357"/>
        </pc:sldMkLst>
      </pc:sldChg>
      <pc:sldChg chg="modSp mod">
        <pc:chgData name="SIddhartha Institutions" userId="2b40958ce3d29feb" providerId="LiveId" clId="{1A2F6B17-136B-417F-9AB4-D93678771831}" dt="2023-11-09T14:14:08.745" v="195" actId="14100"/>
        <pc:sldMkLst>
          <pc:docMk/>
          <pc:sldMk cId="1639291966" sldId="365"/>
        </pc:sldMkLst>
        <pc:picChg chg="mod">
          <ac:chgData name="SIddhartha Institutions" userId="2b40958ce3d29feb" providerId="LiveId" clId="{1A2F6B17-136B-417F-9AB4-D93678771831}" dt="2023-11-09T14:14:08.745" v="195" actId="14100"/>
          <ac:picMkLst>
            <pc:docMk/>
            <pc:sldMk cId="1639291966" sldId="365"/>
            <ac:picMk id="8" creationId="{5F8C6038-E812-3B18-1527-54B5146EF910}"/>
          </ac:picMkLst>
        </pc:picChg>
      </pc:sldChg>
      <pc:sldChg chg="modSp mod">
        <pc:chgData name="SIddhartha Institutions" userId="2b40958ce3d29feb" providerId="LiveId" clId="{1A2F6B17-136B-417F-9AB4-D93678771831}" dt="2023-11-09T14:09:47.020" v="192" actId="14100"/>
        <pc:sldMkLst>
          <pc:docMk/>
          <pc:sldMk cId="2675479694" sldId="368"/>
        </pc:sldMkLst>
        <pc:picChg chg="mod">
          <ac:chgData name="SIddhartha Institutions" userId="2b40958ce3d29feb" providerId="LiveId" clId="{1A2F6B17-136B-417F-9AB4-D93678771831}" dt="2023-11-09T14:01:20.705" v="188" actId="14100"/>
          <ac:picMkLst>
            <pc:docMk/>
            <pc:sldMk cId="2675479694" sldId="368"/>
            <ac:picMk id="6" creationId="{99D1711A-C3A1-45F6-3644-A1A92876BD5E}"/>
          </ac:picMkLst>
        </pc:picChg>
        <pc:picChg chg="mod">
          <ac:chgData name="SIddhartha Institutions" userId="2b40958ce3d29feb" providerId="LiveId" clId="{1A2F6B17-136B-417F-9AB4-D93678771831}" dt="2023-11-09T14:09:41.591" v="191" actId="14100"/>
          <ac:picMkLst>
            <pc:docMk/>
            <pc:sldMk cId="2675479694" sldId="368"/>
            <ac:picMk id="8" creationId="{BCE39444-B5B5-35CA-AFCC-143E50155010}"/>
          </ac:picMkLst>
        </pc:picChg>
        <pc:picChg chg="mod">
          <ac:chgData name="SIddhartha Institutions" userId="2b40958ce3d29feb" providerId="LiveId" clId="{1A2F6B17-136B-417F-9AB4-D93678771831}" dt="2023-11-09T14:01:25.299" v="189" actId="14100"/>
          <ac:picMkLst>
            <pc:docMk/>
            <pc:sldMk cId="2675479694" sldId="368"/>
            <ac:picMk id="10" creationId="{AD81DECB-D8C1-2E66-6E3A-8745F9ECA9DE}"/>
          </ac:picMkLst>
        </pc:picChg>
        <pc:picChg chg="mod">
          <ac:chgData name="SIddhartha Institutions" userId="2b40958ce3d29feb" providerId="LiveId" clId="{1A2F6B17-136B-417F-9AB4-D93678771831}" dt="2023-11-09T14:09:47.020" v="192" actId="14100"/>
          <ac:picMkLst>
            <pc:docMk/>
            <pc:sldMk cId="2675479694" sldId="368"/>
            <ac:picMk id="12" creationId="{AB571512-7FCD-D967-7E57-EB465AB14A90}"/>
          </ac:picMkLst>
        </pc:picChg>
      </pc:sldChg>
      <pc:sldChg chg="modSp mod">
        <pc:chgData name="SIddhartha Institutions" userId="2b40958ce3d29feb" providerId="LiveId" clId="{1A2F6B17-136B-417F-9AB4-D93678771831}" dt="2023-11-09T13:33:26.870" v="167" actId="120"/>
        <pc:sldMkLst>
          <pc:docMk/>
          <pc:sldMk cId="713272742" sldId="381"/>
        </pc:sldMkLst>
        <pc:spChg chg="mod">
          <ac:chgData name="SIddhartha Institutions" userId="2b40958ce3d29feb" providerId="LiveId" clId="{1A2F6B17-136B-417F-9AB4-D93678771831}" dt="2023-11-09T13:33:26.870" v="167" actId="120"/>
          <ac:spMkLst>
            <pc:docMk/>
            <pc:sldMk cId="713272742" sldId="381"/>
            <ac:spMk id="719874" creationId="{1CAD68C8-5934-88ED-92D4-CC21B2B5B130}"/>
          </ac:spMkLst>
        </pc:spChg>
      </pc:sldChg>
      <pc:sldChg chg="modSp mod">
        <pc:chgData name="SIddhartha Institutions" userId="2b40958ce3d29feb" providerId="LiveId" clId="{1A2F6B17-136B-417F-9AB4-D93678771831}" dt="2023-11-09T13:33:34.313" v="168" actId="113"/>
        <pc:sldMkLst>
          <pc:docMk/>
          <pc:sldMk cId="671900265" sldId="382"/>
        </pc:sldMkLst>
        <pc:spChg chg="mod">
          <ac:chgData name="SIddhartha Institutions" userId="2b40958ce3d29feb" providerId="LiveId" clId="{1A2F6B17-136B-417F-9AB4-D93678771831}" dt="2023-11-09T13:33:34.313" v="168" actId="113"/>
          <ac:spMkLst>
            <pc:docMk/>
            <pc:sldMk cId="671900265" sldId="382"/>
            <ac:spMk id="721922" creationId="{C18A1121-D685-7F59-8477-23A195A10193}"/>
          </ac:spMkLst>
        </pc:spChg>
      </pc:sldChg>
      <pc:sldChg chg="modSp mod">
        <pc:chgData name="SIddhartha Institutions" userId="2b40958ce3d29feb" providerId="LiveId" clId="{1A2F6B17-136B-417F-9AB4-D93678771831}" dt="2023-11-09T13:34:12.382" v="172" actId="113"/>
        <pc:sldMkLst>
          <pc:docMk/>
          <pc:sldMk cId="4149369924" sldId="388"/>
        </pc:sldMkLst>
        <pc:spChg chg="mod">
          <ac:chgData name="SIddhartha Institutions" userId="2b40958ce3d29feb" providerId="LiveId" clId="{1A2F6B17-136B-417F-9AB4-D93678771831}" dt="2023-11-09T13:34:12.382" v="172" actId="113"/>
          <ac:spMkLst>
            <pc:docMk/>
            <pc:sldMk cId="4149369924" sldId="388"/>
            <ac:spMk id="738306" creationId="{CAA30A76-74C2-482A-783A-BBBC30856BA8}"/>
          </ac:spMkLst>
        </pc:spChg>
      </pc:sldChg>
      <pc:sldChg chg="del">
        <pc:chgData name="SIddhartha Institutions" userId="2b40958ce3d29feb" providerId="LiveId" clId="{1A2F6B17-136B-417F-9AB4-D93678771831}" dt="2023-11-09T13:34:34.724" v="173" actId="2696"/>
        <pc:sldMkLst>
          <pc:docMk/>
          <pc:sldMk cId="1072106041" sldId="389"/>
        </pc:sldMkLst>
      </pc:sldChg>
      <pc:sldChg chg="addSp modSp mod">
        <pc:chgData name="SIddhartha Institutions" userId="2b40958ce3d29feb" providerId="LiveId" clId="{1A2F6B17-136B-417F-9AB4-D93678771831}" dt="2023-11-07T15:01:28.963" v="87" actId="1076"/>
        <pc:sldMkLst>
          <pc:docMk/>
          <pc:sldMk cId="430957594" sldId="390"/>
        </pc:sldMkLst>
        <pc:picChg chg="add mod">
          <ac:chgData name="SIddhartha Institutions" userId="2b40958ce3d29feb" providerId="LiveId" clId="{1A2F6B17-136B-417F-9AB4-D93678771831}" dt="2023-11-07T15:01:28.963" v="87" actId="1076"/>
          <ac:picMkLst>
            <pc:docMk/>
            <pc:sldMk cId="430957594" sldId="390"/>
            <ac:picMk id="4" creationId="{FA5E7CBD-00C2-E344-5ACB-17B16D4A1162}"/>
          </ac:picMkLst>
        </pc:picChg>
        <pc:picChg chg="mod">
          <ac:chgData name="SIddhartha Institutions" userId="2b40958ce3d29feb" providerId="LiveId" clId="{1A2F6B17-136B-417F-9AB4-D93678771831}" dt="2023-11-07T15:01:23.004" v="85" actId="1076"/>
          <ac:picMkLst>
            <pc:docMk/>
            <pc:sldMk cId="430957594" sldId="390"/>
            <ac:picMk id="7" creationId="{996E917A-CDD8-3738-DA07-1F0EBE6BBC17}"/>
          </ac:picMkLst>
        </pc:picChg>
      </pc:sldChg>
      <pc:sldChg chg="delSp del mod">
        <pc:chgData name="SIddhartha Institutions" userId="2b40958ce3d29feb" providerId="LiveId" clId="{1A2F6B17-136B-417F-9AB4-D93678771831}" dt="2023-11-07T15:04:18.181" v="119" actId="2696"/>
        <pc:sldMkLst>
          <pc:docMk/>
          <pc:sldMk cId="572400264" sldId="391"/>
        </pc:sldMkLst>
        <pc:picChg chg="del">
          <ac:chgData name="SIddhartha Institutions" userId="2b40958ce3d29feb" providerId="LiveId" clId="{1A2F6B17-136B-417F-9AB4-D93678771831}" dt="2023-11-07T15:01:50.119" v="96" actId="478"/>
          <ac:picMkLst>
            <pc:docMk/>
            <pc:sldMk cId="572400264" sldId="391"/>
            <ac:picMk id="7" creationId="{68A5E1E3-7E7A-7869-AF1D-8F6DE771A5C4}"/>
          </ac:picMkLst>
        </pc:picChg>
        <pc:picChg chg="del">
          <ac:chgData name="SIddhartha Institutions" userId="2b40958ce3d29feb" providerId="LiveId" clId="{1A2F6B17-136B-417F-9AB4-D93678771831}" dt="2023-11-07T15:01:51.875" v="98" actId="478"/>
          <ac:picMkLst>
            <pc:docMk/>
            <pc:sldMk cId="572400264" sldId="391"/>
            <ac:picMk id="11" creationId="{B578137F-6CDF-707D-6A90-A196551AABAB}"/>
          </ac:picMkLst>
        </pc:picChg>
        <pc:picChg chg="del">
          <ac:chgData name="SIddhartha Institutions" userId="2b40958ce3d29feb" providerId="LiveId" clId="{1A2F6B17-136B-417F-9AB4-D93678771831}" dt="2023-11-07T15:01:51.014" v="97" actId="478"/>
          <ac:picMkLst>
            <pc:docMk/>
            <pc:sldMk cId="572400264" sldId="391"/>
            <ac:picMk id="13" creationId="{5FBE3B72-37D7-F314-1807-BDA3ADBACA1A}"/>
          </ac:picMkLst>
        </pc:picChg>
      </pc:sldChg>
      <pc:sldChg chg="modSp del mod">
        <pc:chgData name="SIddhartha Institutions" userId="2b40958ce3d29feb" providerId="LiveId" clId="{1A2F6B17-136B-417F-9AB4-D93678771831}" dt="2023-11-09T15:09:43.367" v="336" actId="2696"/>
        <pc:sldMkLst>
          <pc:docMk/>
          <pc:sldMk cId="329526771" sldId="394"/>
        </pc:sldMkLst>
        <pc:picChg chg="mod">
          <ac:chgData name="SIddhartha Institutions" userId="2b40958ce3d29feb" providerId="LiveId" clId="{1A2F6B17-136B-417F-9AB4-D93678771831}" dt="2023-11-09T14:51:28.768" v="305" actId="1076"/>
          <ac:picMkLst>
            <pc:docMk/>
            <pc:sldMk cId="329526771" sldId="394"/>
            <ac:picMk id="10" creationId="{51AF072A-594A-671B-0AB4-462B90F1B2B7}"/>
          </ac:picMkLst>
        </pc:picChg>
      </pc:sldChg>
      <pc:sldChg chg="addSp modSp new mod">
        <pc:chgData name="SIddhartha Institutions" userId="2b40958ce3d29feb" providerId="LiveId" clId="{1A2F6B17-136B-417F-9AB4-D93678771831}" dt="2023-11-06T13:35:17.585" v="83" actId="732"/>
        <pc:sldMkLst>
          <pc:docMk/>
          <pc:sldMk cId="41862176" sldId="395"/>
        </pc:sldMkLst>
        <pc:picChg chg="add mod modCrop">
          <ac:chgData name="SIddhartha Institutions" userId="2b40958ce3d29feb" providerId="LiveId" clId="{1A2F6B17-136B-417F-9AB4-D93678771831}" dt="2023-11-06T13:35:17.585" v="83" actId="732"/>
          <ac:picMkLst>
            <pc:docMk/>
            <pc:sldMk cId="41862176" sldId="395"/>
            <ac:picMk id="4" creationId="{B418B66B-E790-47BB-76CE-29054BDCADC6}"/>
          </ac:picMkLst>
        </pc:picChg>
      </pc:sldChg>
      <pc:sldChg chg="addSp delSp modSp new mod">
        <pc:chgData name="SIddhartha Institutions" userId="2b40958ce3d29feb" providerId="LiveId" clId="{1A2F6B17-136B-417F-9AB4-D93678771831}" dt="2023-11-09T13:33:43.191" v="169" actId="120"/>
        <pc:sldMkLst>
          <pc:docMk/>
          <pc:sldMk cId="3739603770" sldId="396"/>
        </pc:sldMkLst>
        <pc:spChg chg="mod">
          <ac:chgData name="SIddhartha Institutions" userId="2b40958ce3d29feb" providerId="LiveId" clId="{1A2F6B17-136B-417F-9AB4-D93678771831}" dt="2023-11-09T13:33:43.191" v="169" actId="120"/>
          <ac:spMkLst>
            <pc:docMk/>
            <pc:sldMk cId="3739603770" sldId="396"/>
            <ac:spMk id="2" creationId="{03983329-054F-6C4C-0E03-FBF5C3532715}"/>
          </ac:spMkLst>
        </pc:spChg>
        <pc:spChg chg="del">
          <ac:chgData name="SIddhartha Institutions" userId="2b40958ce3d29feb" providerId="LiveId" clId="{1A2F6B17-136B-417F-9AB4-D93678771831}" dt="2023-11-07T15:07:11.072" v="159" actId="478"/>
          <ac:spMkLst>
            <pc:docMk/>
            <pc:sldMk cId="3739603770" sldId="396"/>
            <ac:spMk id="3" creationId="{8426FE53-182B-C0F7-D774-66391E1B65DE}"/>
          </ac:spMkLst>
        </pc:spChg>
        <pc:picChg chg="add mod">
          <ac:chgData name="SIddhartha Institutions" userId="2b40958ce3d29feb" providerId="LiveId" clId="{1A2F6B17-136B-417F-9AB4-D93678771831}" dt="2023-11-07T15:13:54.666" v="163" actId="14100"/>
          <ac:picMkLst>
            <pc:docMk/>
            <pc:sldMk cId="3739603770" sldId="396"/>
            <ac:picMk id="6" creationId="{AB6B1F23-3D3A-DC25-3338-FC0EAD76A6B0}"/>
          </ac:picMkLst>
        </pc:picChg>
      </pc:sldChg>
      <pc:sldChg chg="addSp delSp modSp new mod">
        <pc:chgData name="SIddhartha Institutions" userId="2b40958ce3d29feb" providerId="LiveId" clId="{1A2F6B17-136B-417F-9AB4-D93678771831}" dt="2023-11-09T14:42:41.718" v="304" actId="27636"/>
        <pc:sldMkLst>
          <pc:docMk/>
          <pc:sldMk cId="899566842" sldId="410"/>
        </pc:sldMkLst>
        <pc:spChg chg="mod">
          <ac:chgData name="SIddhartha Institutions" userId="2b40958ce3d29feb" providerId="LiveId" clId="{1A2F6B17-136B-417F-9AB4-D93678771831}" dt="2023-11-09T14:42:41.718" v="304" actId="27636"/>
          <ac:spMkLst>
            <pc:docMk/>
            <pc:sldMk cId="899566842" sldId="410"/>
            <ac:spMk id="2" creationId="{76F4FC38-97E6-7914-B1E3-8AE961B5AAD4}"/>
          </ac:spMkLst>
        </pc:spChg>
        <pc:spChg chg="del">
          <ac:chgData name="SIddhartha Institutions" userId="2b40958ce3d29feb" providerId="LiveId" clId="{1A2F6B17-136B-417F-9AB4-D93678771831}" dt="2023-11-09T14:29:36.516" v="215" actId="478"/>
          <ac:spMkLst>
            <pc:docMk/>
            <pc:sldMk cId="899566842" sldId="410"/>
            <ac:spMk id="3" creationId="{6C86BDD6-A0AF-654F-7276-7242693844C2}"/>
          </ac:spMkLst>
        </pc:spChg>
        <pc:picChg chg="add mod">
          <ac:chgData name="SIddhartha Institutions" userId="2b40958ce3d29feb" providerId="LiveId" clId="{1A2F6B17-136B-417F-9AB4-D93678771831}" dt="2023-11-09T14:38:54.017" v="251" actId="14100"/>
          <ac:picMkLst>
            <pc:docMk/>
            <pc:sldMk cId="899566842" sldId="410"/>
            <ac:picMk id="6" creationId="{4F751075-4B9A-D0FD-862E-52B5DF75794A}"/>
          </ac:picMkLst>
        </pc:picChg>
        <pc:picChg chg="add mod">
          <ac:chgData name="SIddhartha Institutions" userId="2b40958ce3d29feb" providerId="LiveId" clId="{1A2F6B17-136B-417F-9AB4-D93678771831}" dt="2023-11-09T14:39:02.799" v="254" actId="1076"/>
          <ac:picMkLst>
            <pc:docMk/>
            <pc:sldMk cId="899566842" sldId="410"/>
            <ac:picMk id="8" creationId="{34231587-AF7C-2E04-24C5-E7D8E0A2B565}"/>
          </ac:picMkLst>
        </pc:picChg>
        <pc:picChg chg="add mod">
          <ac:chgData name="SIddhartha Institutions" userId="2b40958ce3d29feb" providerId="LiveId" clId="{1A2F6B17-136B-417F-9AB4-D93678771831}" dt="2023-11-09T14:41:57.873" v="258" actId="14100"/>
          <ac:picMkLst>
            <pc:docMk/>
            <pc:sldMk cId="899566842" sldId="410"/>
            <ac:picMk id="10" creationId="{3BEBD303-AA7A-9EE5-3EFE-B6CB89017518}"/>
          </ac:picMkLst>
        </pc:picChg>
      </pc:sldChg>
      <pc:sldChg chg="addSp delSp modSp new mod">
        <pc:chgData name="SIddhartha Institutions" userId="2b40958ce3d29feb" providerId="LiveId" clId="{1A2F6B17-136B-417F-9AB4-D93678771831}" dt="2023-11-09T15:01:50.197" v="312" actId="14100"/>
        <pc:sldMkLst>
          <pc:docMk/>
          <pc:sldMk cId="1755459038" sldId="411"/>
        </pc:sldMkLst>
        <pc:spChg chg="del">
          <ac:chgData name="SIddhartha Institutions" userId="2b40958ce3d29feb" providerId="LiveId" clId="{1A2F6B17-136B-417F-9AB4-D93678771831}" dt="2023-11-09T14:31:11.777" v="226" actId="478"/>
          <ac:spMkLst>
            <pc:docMk/>
            <pc:sldMk cId="1755459038" sldId="411"/>
            <ac:spMk id="2" creationId="{D2EC5BE1-F707-158F-D8E4-5D818F90429F}"/>
          </ac:spMkLst>
        </pc:spChg>
        <pc:spChg chg="del">
          <ac:chgData name="SIddhartha Institutions" userId="2b40958ce3d29feb" providerId="LiveId" clId="{1A2F6B17-136B-417F-9AB4-D93678771831}" dt="2023-11-09T14:31:02.868" v="222" actId="22"/>
          <ac:spMkLst>
            <pc:docMk/>
            <pc:sldMk cId="1755459038" sldId="411"/>
            <ac:spMk id="3" creationId="{4AA66187-D9F0-95DF-6FEF-F23CA30B8F93}"/>
          </ac:spMkLst>
        </pc:spChg>
        <pc:spChg chg="add del mod">
          <ac:chgData name="SIddhartha Institutions" userId="2b40958ce3d29feb" providerId="LiveId" clId="{1A2F6B17-136B-417F-9AB4-D93678771831}" dt="2023-11-09T15:01:26.987" v="307" actId="478"/>
          <ac:spMkLst>
            <pc:docMk/>
            <pc:sldMk cId="1755459038" sldId="411"/>
            <ac:spMk id="8" creationId="{9C7BB56B-AEE2-9CED-9204-13CD3E442154}"/>
          </ac:spMkLst>
        </pc:spChg>
        <pc:picChg chg="add del mod ord">
          <ac:chgData name="SIddhartha Institutions" userId="2b40958ce3d29feb" providerId="LiveId" clId="{1A2F6B17-136B-417F-9AB4-D93678771831}" dt="2023-11-09T15:01:22.621" v="306" actId="478"/>
          <ac:picMkLst>
            <pc:docMk/>
            <pc:sldMk cId="1755459038" sldId="411"/>
            <ac:picMk id="6" creationId="{10078534-014A-078F-3D44-D29FF38100C3}"/>
          </ac:picMkLst>
        </pc:picChg>
        <pc:picChg chg="add mod">
          <ac:chgData name="SIddhartha Institutions" userId="2b40958ce3d29feb" providerId="LiveId" clId="{1A2F6B17-136B-417F-9AB4-D93678771831}" dt="2023-11-09T15:01:50.197" v="312" actId="14100"/>
          <ac:picMkLst>
            <pc:docMk/>
            <pc:sldMk cId="1755459038" sldId="411"/>
            <ac:picMk id="10" creationId="{636F9DC3-DE23-EDB8-1120-1527499B0F62}"/>
          </ac:picMkLst>
        </pc:picChg>
      </pc:sldChg>
      <pc:sldChg chg="addSp delSp modSp new mod">
        <pc:chgData name="SIddhartha Institutions" userId="2b40958ce3d29feb" providerId="LiveId" clId="{1A2F6B17-136B-417F-9AB4-D93678771831}" dt="2023-11-09T14:34:21.739" v="247" actId="14100"/>
        <pc:sldMkLst>
          <pc:docMk/>
          <pc:sldMk cId="2827467296" sldId="412"/>
        </pc:sldMkLst>
        <pc:spChg chg="del">
          <ac:chgData name="SIddhartha Institutions" userId="2b40958ce3d29feb" providerId="LiveId" clId="{1A2F6B17-136B-417F-9AB4-D93678771831}" dt="2023-11-09T14:33:14.965" v="237" actId="478"/>
          <ac:spMkLst>
            <pc:docMk/>
            <pc:sldMk cId="2827467296" sldId="412"/>
            <ac:spMk id="2" creationId="{2E7F8237-2B7D-B646-9540-06A720711DA7}"/>
          </ac:spMkLst>
        </pc:spChg>
        <pc:spChg chg="del">
          <ac:chgData name="SIddhartha Institutions" userId="2b40958ce3d29feb" providerId="LiveId" clId="{1A2F6B17-136B-417F-9AB4-D93678771831}" dt="2023-11-09T14:33:01.333" v="232" actId="22"/>
          <ac:spMkLst>
            <pc:docMk/>
            <pc:sldMk cId="2827467296" sldId="412"/>
            <ac:spMk id="3" creationId="{EB6058E7-18A7-CC49-0702-C9F0140BA92F}"/>
          </ac:spMkLst>
        </pc:spChg>
        <pc:picChg chg="add mod ord">
          <ac:chgData name="SIddhartha Institutions" userId="2b40958ce3d29feb" providerId="LiveId" clId="{1A2F6B17-136B-417F-9AB4-D93678771831}" dt="2023-11-09T14:34:09.623" v="243" actId="14100"/>
          <ac:picMkLst>
            <pc:docMk/>
            <pc:sldMk cId="2827467296" sldId="412"/>
            <ac:picMk id="6" creationId="{109FB0C9-366F-D624-F273-5ECFF5A0577B}"/>
          </ac:picMkLst>
        </pc:picChg>
        <pc:picChg chg="add mod">
          <ac:chgData name="SIddhartha Institutions" userId="2b40958ce3d29feb" providerId="LiveId" clId="{1A2F6B17-136B-417F-9AB4-D93678771831}" dt="2023-11-09T14:34:21.739" v="247" actId="14100"/>
          <ac:picMkLst>
            <pc:docMk/>
            <pc:sldMk cId="2827467296" sldId="412"/>
            <ac:picMk id="8" creationId="{0F29F402-25AF-0481-89D0-78AC1EB6CCC2}"/>
          </ac:picMkLst>
        </pc:picChg>
      </pc:sldChg>
      <pc:sldChg chg="addSp delSp modSp new mod">
        <pc:chgData name="SIddhartha Institutions" userId="2b40958ce3d29feb" providerId="LiveId" clId="{1A2F6B17-136B-417F-9AB4-D93678771831}" dt="2023-11-09T15:09:25.887" v="335" actId="1076"/>
        <pc:sldMkLst>
          <pc:docMk/>
          <pc:sldMk cId="973697716" sldId="413"/>
        </pc:sldMkLst>
        <pc:spChg chg="del">
          <ac:chgData name="SIddhartha Institutions" userId="2b40958ce3d29feb" providerId="LiveId" clId="{1A2F6B17-136B-417F-9AB4-D93678771831}" dt="2023-11-09T15:08:21.814" v="323" actId="478"/>
          <ac:spMkLst>
            <pc:docMk/>
            <pc:sldMk cId="973697716" sldId="413"/>
            <ac:spMk id="2" creationId="{86481653-9928-4AF2-43AB-B7E36F30AF5D}"/>
          </ac:spMkLst>
        </pc:spChg>
        <pc:spChg chg="del">
          <ac:chgData name="SIddhartha Institutions" userId="2b40958ce3d29feb" providerId="LiveId" clId="{1A2F6B17-136B-417F-9AB4-D93678771831}" dt="2023-11-09T15:08:22.953" v="324" actId="478"/>
          <ac:spMkLst>
            <pc:docMk/>
            <pc:sldMk cId="973697716" sldId="413"/>
            <ac:spMk id="3" creationId="{E1936E02-6D36-2F46-E734-5BC7FF56ABE0}"/>
          </ac:spMkLst>
        </pc:spChg>
        <pc:picChg chg="add mod">
          <ac:chgData name="SIddhartha Institutions" userId="2b40958ce3d29feb" providerId="LiveId" clId="{1A2F6B17-136B-417F-9AB4-D93678771831}" dt="2023-11-09T15:09:23.280" v="334" actId="1076"/>
          <ac:picMkLst>
            <pc:docMk/>
            <pc:sldMk cId="973697716" sldId="413"/>
            <ac:picMk id="6" creationId="{F3DCBC9B-C845-7EB2-BB03-FF844BBCB07E}"/>
          </ac:picMkLst>
        </pc:picChg>
        <pc:picChg chg="add mod">
          <ac:chgData name="SIddhartha Institutions" userId="2b40958ce3d29feb" providerId="LiveId" clId="{1A2F6B17-136B-417F-9AB4-D93678771831}" dt="2023-11-09T15:09:25.887" v="335" actId="1076"/>
          <ac:picMkLst>
            <pc:docMk/>
            <pc:sldMk cId="973697716" sldId="413"/>
            <ac:picMk id="8" creationId="{22202A67-995E-BBE8-E6C0-D56A6E5B9DBB}"/>
          </ac:picMkLst>
        </pc:picChg>
      </pc:sldChg>
      <pc:sldChg chg="addSp delSp modSp new mod">
        <pc:chgData name="SIddhartha Institutions" userId="2b40958ce3d29feb" providerId="LiveId" clId="{1A2F6B17-136B-417F-9AB4-D93678771831}" dt="2023-11-09T15:07:32.254" v="322" actId="14100"/>
        <pc:sldMkLst>
          <pc:docMk/>
          <pc:sldMk cId="4056883131" sldId="414"/>
        </pc:sldMkLst>
        <pc:spChg chg="del">
          <ac:chgData name="SIddhartha Institutions" userId="2b40958ce3d29feb" providerId="LiveId" clId="{1A2F6B17-136B-417F-9AB4-D93678771831}" dt="2023-11-09T15:07:15.747" v="316" actId="478"/>
          <ac:spMkLst>
            <pc:docMk/>
            <pc:sldMk cId="4056883131" sldId="414"/>
            <ac:spMk id="2" creationId="{E032034B-9228-606A-4595-37FE0C14EDD6}"/>
          </ac:spMkLst>
        </pc:spChg>
        <pc:spChg chg="del">
          <ac:chgData name="SIddhartha Institutions" userId="2b40958ce3d29feb" providerId="LiveId" clId="{1A2F6B17-136B-417F-9AB4-D93678771831}" dt="2023-11-09T15:07:14.912" v="315" actId="478"/>
          <ac:spMkLst>
            <pc:docMk/>
            <pc:sldMk cId="4056883131" sldId="414"/>
            <ac:spMk id="3" creationId="{6C9DB61C-B55A-9274-AB1B-DA565EE75C96}"/>
          </ac:spMkLst>
        </pc:spChg>
        <pc:picChg chg="add mod">
          <ac:chgData name="SIddhartha Institutions" userId="2b40958ce3d29feb" providerId="LiveId" clId="{1A2F6B17-136B-417F-9AB4-D93678771831}" dt="2023-11-09T15:07:32.254" v="322" actId="14100"/>
          <ac:picMkLst>
            <pc:docMk/>
            <pc:sldMk cId="4056883131" sldId="414"/>
            <ac:picMk id="6" creationId="{63BB83F8-D2AC-F114-A448-0EF18D9D00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F1CABB-073E-43D7-A20C-FA2056C92D36}" type="datetimeFigureOut">
              <a:rPr lang="en-US" smtClean="0"/>
              <a:pPr/>
              <a:t>3/22/2024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EB0BDC-EE78-4B11-BE15-E5171A0AA39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E6601D6-EB97-42A5-8A19-1CD7A29DBCFB}" type="datetime1">
              <a:rPr lang="en-US" smtClean="0"/>
              <a:pPr/>
              <a:t>3/22/2024</a:t>
            </a:fld>
            <a:endParaRPr lang="en-US"/>
          </a:p>
        </p:txBody>
      </p:sp>
      <p:sp>
        <p:nvSpPr>
          <p:cNvPr id="5" name="Footer Placeholder 4"/>
          <p:cNvSpPr>
            <a:spLocks noGrp="1"/>
          </p:cNvSpPr>
          <p:nvPr>
            <p:ph type="ftr" sz="quarter" idx="11"/>
          </p:nvPr>
        </p:nvSpPr>
        <p:spPr/>
        <p:txBody>
          <a:bodyPr/>
          <a:lstStyle/>
          <a:p>
            <a:r>
              <a:rPr lang="it-IT"/>
              <a:t>SVEC/Department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F9836C-0AFE-4772-99AC-4B5B8A21A079}" type="datetime1">
              <a:rPr lang="en-US" smtClean="0"/>
              <a:pPr/>
              <a:t>3/22/2024</a:t>
            </a:fld>
            <a:endParaRPr lang="en-US"/>
          </a:p>
        </p:txBody>
      </p:sp>
      <p:sp>
        <p:nvSpPr>
          <p:cNvPr id="5" name="Footer Placeholder 4"/>
          <p:cNvSpPr>
            <a:spLocks noGrp="1"/>
          </p:cNvSpPr>
          <p:nvPr>
            <p:ph type="ftr" sz="quarter" idx="11"/>
          </p:nvPr>
        </p:nvSpPr>
        <p:spPr/>
        <p:txBody>
          <a:bodyPr/>
          <a:lstStyle/>
          <a:p>
            <a:r>
              <a:rPr lang="it-IT"/>
              <a:t>SVEC/Department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E2E2D7-FCB1-4AFE-812C-CAE78999C3DA}" type="datetime1">
              <a:rPr lang="en-US" smtClean="0"/>
              <a:pPr/>
              <a:t>3/22/2024</a:t>
            </a:fld>
            <a:endParaRPr lang="en-US"/>
          </a:p>
        </p:txBody>
      </p:sp>
      <p:sp>
        <p:nvSpPr>
          <p:cNvPr id="5" name="Footer Placeholder 4"/>
          <p:cNvSpPr>
            <a:spLocks noGrp="1"/>
          </p:cNvSpPr>
          <p:nvPr>
            <p:ph type="ftr" sz="quarter" idx="11"/>
          </p:nvPr>
        </p:nvSpPr>
        <p:spPr/>
        <p:txBody>
          <a:bodyPr/>
          <a:lstStyle/>
          <a:p>
            <a:r>
              <a:rPr lang="it-IT"/>
              <a:t>SVEC/Department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AB78F-DAAC-4F5D-97C1-F0E13F4B145F}" type="datetime1">
              <a:rPr lang="en-US" smtClean="0"/>
              <a:pPr/>
              <a:t>3/22/2024</a:t>
            </a:fld>
            <a:endParaRPr lang="en-US"/>
          </a:p>
        </p:txBody>
      </p:sp>
      <p:sp>
        <p:nvSpPr>
          <p:cNvPr id="5" name="Footer Placeholder 4"/>
          <p:cNvSpPr>
            <a:spLocks noGrp="1"/>
          </p:cNvSpPr>
          <p:nvPr>
            <p:ph type="ftr" sz="quarter" idx="11"/>
          </p:nvPr>
        </p:nvSpPr>
        <p:spPr/>
        <p:txBody>
          <a:bodyPr/>
          <a:lstStyle/>
          <a:p>
            <a:r>
              <a:rPr lang="it-IT"/>
              <a:t>SVEC/Department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A3A45D-E2FE-4511-BF6F-54180B8DB789}" type="datetime1">
              <a:rPr lang="en-US" smtClean="0"/>
              <a:pPr/>
              <a:t>3/22/2024</a:t>
            </a:fld>
            <a:endParaRPr lang="en-US"/>
          </a:p>
        </p:txBody>
      </p:sp>
      <p:sp>
        <p:nvSpPr>
          <p:cNvPr id="5" name="Footer Placeholder 4"/>
          <p:cNvSpPr>
            <a:spLocks noGrp="1"/>
          </p:cNvSpPr>
          <p:nvPr>
            <p:ph type="ftr" sz="quarter" idx="11"/>
          </p:nvPr>
        </p:nvSpPr>
        <p:spPr/>
        <p:txBody>
          <a:bodyPr/>
          <a:lstStyle/>
          <a:p>
            <a:r>
              <a:rPr lang="it-IT"/>
              <a:t>SVEC/Department of ECE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0FC669-2239-446C-A7A3-135A1A382309}" type="datetime1">
              <a:rPr lang="en-US" smtClean="0"/>
              <a:pPr/>
              <a:t>3/22/2024</a:t>
            </a:fld>
            <a:endParaRPr lang="en-US"/>
          </a:p>
        </p:txBody>
      </p:sp>
      <p:sp>
        <p:nvSpPr>
          <p:cNvPr id="6" name="Footer Placeholder 5"/>
          <p:cNvSpPr>
            <a:spLocks noGrp="1"/>
          </p:cNvSpPr>
          <p:nvPr>
            <p:ph type="ftr" sz="quarter" idx="11"/>
          </p:nvPr>
        </p:nvSpPr>
        <p:spPr/>
        <p:txBody>
          <a:bodyPr/>
          <a:lstStyle/>
          <a:p>
            <a:r>
              <a:rPr lang="it-IT"/>
              <a:t>SVEC/Department of ECE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C5E43C-A6CF-4D50-9467-3663B3CF8980}" type="datetime1">
              <a:rPr lang="en-US" smtClean="0"/>
              <a:pPr/>
              <a:t>3/22/2024</a:t>
            </a:fld>
            <a:endParaRPr lang="en-US"/>
          </a:p>
        </p:txBody>
      </p:sp>
      <p:sp>
        <p:nvSpPr>
          <p:cNvPr id="8" name="Footer Placeholder 7"/>
          <p:cNvSpPr>
            <a:spLocks noGrp="1"/>
          </p:cNvSpPr>
          <p:nvPr>
            <p:ph type="ftr" sz="quarter" idx="11"/>
          </p:nvPr>
        </p:nvSpPr>
        <p:spPr/>
        <p:txBody>
          <a:bodyPr/>
          <a:lstStyle/>
          <a:p>
            <a:r>
              <a:rPr lang="it-IT"/>
              <a:t>SVEC/Department of ECE</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BA5DFA-8FEC-4009-94DC-82D196A70F61}" type="datetime1">
              <a:rPr lang="en-US" smtClean="0"/>
              <a:pPr/>
              <a:t>3/22/2024</a:t>
            </a:fld>
            <a:endParaRPr lang="en-US"/>
          </a:p>
        </p:txBody>
      </p:sp>
      <p:sp>
        <p:nvSpPr>
          <p:cNvPr id="4" name="Footer Placeholder 3"/>
          <p:cNvSpPr>
            <a:spLocks noGrp="1"/>
          </p:cNvSpPr>
          <p:nvPr>
            <p:ph type="ftr" sz="quarter" idx="11"/>
          </p:nvPr>
        </p:nvSpPr>
        <p:spPr/>
        <p:txBody>
          <a:bodyPr/>
          <a:lstStyle/>
          <a:p>
            <a:r>
              <a:rPr lang="it-IT"/>
              <a:t>SVEC/Department of ECE</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999F61-29DB-4893-9922-C911C985547E}" type="datetime1">
              <a:rPr lang="en-US" smtClean="0"/>
              <a:pPr/>
              <a:t>3/22/2024</a:t>
            </a:fld>
            <a:endParaRPr lang="en-US"/>
          </a:p>
        </p:txBody>
      </p:sp>
      <p:sp>
        <p:nvSpPr>
          <p:cNvPr id="3" name="Footer Placeholder 2"/>
          <p:cNvSpPr>
            <a:spLocks noGrp="1"/>
          </p:cNvSpPr>
          <p:nvPr>
            <p:ph type="ftr" sz="quarter" idx="11"/>
          </p:nvPr>
        </p:nvSpPr>
        <p:spPr/>
        <p:txBody>
          <a:bodyPr/>
          <a:lstStyle/>
          <a:p>
            <a:r>
              <a:rPr lang="it-IT"/>
              <a:t>SVEC/Department of ECE</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8BDDD1-5949-4A32-BB7D-428EAA647CBE}" type="datetime1">
              <a:rPr lang="en-US" smtClean="0"/>
              <a:pPr/>
              <a:t>3/22/2024</a:t>
            </a:fld>
            <a:endParaRPr lang="en-US"/>
          </a:p>
        </p:txBody>
      </p:sp>
      <p:sp>
        <p:nvSpPr>
          <p:cNvPr id="6" name="Footer Placeholder 5"/>
          <p:cNvSpPr>
            <a:spLocks noGrp="1"/>
          </p:cNvSpPr>
          <p:nvPr>
            <p:ph type="ftr" sz="quarter" idx="11"/>
          </p:nvPr>
        </p:nvSpPr>
        <p:spPr/>
        <p:txBody>
          <a:bodyPr/>
          <a:lstStyle/>
          <a:p>
            <a:r>
              <a:rPr lang="it-IT"/>
              <a:t>SVEC/Department of ECE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F02C8A-4235-44E2-A100-64B530805C1F}" type="datetime1">
              <a:rPr lang="en-US" smtClean="0"/>
              <a:pPr/>
              <a:t>3/22/2024</a:t>
            </a:fld>
            <a:endParaRPr lang="en-US"/>
          </a:p>
        </p:txBody>
      </p:sp>
      <p:sp>
        <p:nvSpPr>
          <p:cNvPr id="6" name="Footer Placeholder 5"/>
          <p:cNvSpPr>
            <a:spLocks noGrp="1"/>
          </p:cNvSpPr>
          <p:nvPr>
            <p:ph type="ftr" sz="quarter" idx="11"/>
          </p:nvPr>
        </p:nvSpPr>
        <p:spPr/>
        <p:txBody>
          <a:bodyPr/>
          <a:lstStyle/>
          <a:p>
            <a:r>
              <a:rPr lang="it-IT"/>
              <a:t>SVEC/Department of ECE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3751CD-C9F9-41D4-A151-49F2CD488892}" type="datetime1">
              <a:rPr lang="en-US" smtClean="0"/>
              <a:pPr/>
              <a:t>3/22/2024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SVEC/Department of ECE</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oleObject" Target="../embeddings/oleObject9.bin"/><Relationship Id="rId1" Type="http://schemas.openxmlformats.org/officeDocument/2006/relationships/slideLayout" Target="../slideLayouts/slideLayout2.xml"/><Relationship Id="rId5" Type="http://schemas.openxmlformats.org/officeDocument/2006/relationships/image" Target="../media/image173.wmf"/><Relationship Id="rId4" Type="http://schemas.openxmlformats.org/officeDocument/2006/relationships/oleObject" Target="../embeddings/oleObject10.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w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hyperlink" Target="https://www.ibm.com/docs/en/cloud-paks/cp-data/4.8.x?topic=modeling-k-means-node" TargetMode="External"/><Relationship Id="rId2" Type="http://schemas.openxmlformats.org/officeDocument/2006/relationships/hyperlink" Target="https://www.ibm.com/topics/unsupervised-learnin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ibm.com/topics/natural-language-processing" TargetMode="External"/><Relationship Id="rId2" Type="http://schemas.openxmlformats.org/officeDocument/2006/relationships/hyperlink" Target="https://developer.ibm.com/articles/introduction-to-convolutional-neural-networks/" TargetMode="External"/><Relationship Id="rId1" Type="http://schemas.openxmlformats.org/officeDocument/2006/relationships/slideLayout" Target="../slideLayouts/slideLayout2.xml"/><Relationship Id="rId5" Type="http://schemas.openxmlformats.org/officeDocument/2006/relationships/hyperlink" Target="https://research.ibm.com/publications/attention-based-interpretability-with-concept-transformers" TargetMode="External"/><Relationship Id="rId4" Type="http://schemas.openxmlformats.org/officeDocument/2006/relationships/hyperlink" Target="https://research.ibm.com/publications/regionvit-regional-to-local-attention-for-vision-transformers" TargetMode="External"/></Relationships>
</file>

<file path=ppt/slides/_rels/slide1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arxiv.org/abs/2304.02643"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encord.com/glossary/reinforcement-learning-definition/" TargetMode="External"/><Relationship Id="rId2" Type="http://schemas.openxmlformats.org/officeDocument/2006/relationships/hyperlink" Target="https://en.wikipedia.org/wiki/Adversarial_machine_learning"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www.cs.auckland.ac.nz/courses/compsci773s1c/lectures/ImageProcessing-html/topic4.htm" TargetMode="External"/><Relationship Id="rId2" Type="http://schemas.openxmlformats.org/officeDocument/2006/relationships/hyperlink" Target="https://www.nature.com/articles/s41598-022-18173-0" TargetMode="External"/><Relationship Id="rId1" Type="http://schemas.openxmlformats.org/officeDocument/2006/relationships/slideLayout" Target="../slideLayouts/slideLayout2.xml"/><Relationship Id="rId5" Type="http://schemas.openxmlformats.org/officeDocument/2006/relationships/hyperlink" Target="https://en.wikipedia.org/wiki/Transfer_learning#:~:text=Transfer%20learning%20(TL)%20is%20a,when%20trying%20to%20recognize%20trucks." TargetMode="External"/><Relationship Id="rId4" Type="http://schemas.openxmlformats.org/officeDocument/2006/relationships/hyperlink" Target="https://www.youtube.com/watch?v=quoGRI-1l0A"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image" Target="../media/image18.wmf"/><Relationship Id="rId5" Type="http://schemas.openxmlformats.org/officeDocument/2006/relationships/oleObject" Target="../embeddings/oleObject4.bin"/><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png"/><Relationship Id="rId2" Type="http://schemas.openxmlformats.org/officeDocument/2006/relationships/image" Target="../media/image24.wmf"/><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wmf"/><Relationship Id="rId4"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9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b="1" dirty="0">
                <a:solidFill>
                  <a:srgbClr val="FF0000"/>
                </a:solidFill>
                <a:latin typeface="Times New Roman" pitchFamily="18" charset="0"/>
                <a:cs typeface="Times New Roman" pitchFamily="18" charset="0"/>
              </a:rPr>
              <a:t>Image</a:t>
            </a:r>
            <a:r>
              <a:rPr lang="en-US" sz="5400" dirty="0">
                <a:solidFill>
                  <a:srgbClr val="FF0000"/>
                </a:solidFill>
                <a:latin typeface="Times New Roman" pitchFamily="18" charset="0"/>
                <a:cs typeface="Times New Roman" pitchFamily="18" charset="0"/>
              </a:rPr>
              <a:t> </a:t>
            </a:r>
            <a:r>
              <a:rPr lang="en-US" sz="5400" b="1" dirty="0">
                <a:solidFill>
                  <a:srgbClr val="00B050"/>
                </a:solidFill>
                <a:latin typeface="Times New Roman" pitchFamily="18" charset="0"/>
                <a:cs typeface="Times New Roman" pitchFamily="18" charset="0"/>
              </a:rPr>
              <a:t>Seg</a:t>
            </a:r>
            <a:r>
              <a:rPr lang="en-US" sz="5400" dirty="0">
                <a:solidFill>
                  <a:srgbClr val="0070C0"/>
                </a:solidFill>
                <a:latin typeface="Times New Roman" pitchFamily="18" charset="0"/>
                <a:cs typeface="Times New Roman" pitchFamily="18" charset="0"/>
              </a:rPr>
              <a:t>mentation</a:t>
            </a:r>
            <a:br>
              <a:rPr lang="en-US" sz="5400" dirty="0">
                <a:solidFill>
                  <a:srgbClr val="0070C0"/>
                </a:solidFill>
                <a:latin typeface="Times New Roman" pitchFamily="18" charset="0"/>
                <a:cs typeface="Times New Roman" pitchFamily="18" charset="0"/>
              </a:rPr>
            </a:br>
            <a:r>
              <a:rPr lang="en-US" sz="3100" dirty="0">
                <a:latin typeface="Times New Roman" pitchFamily="18" charset="0"/>
                <a:cs typeface="Times New Roman" pitchFamily="18" charset="0"/>
              </a:rPr>
              <a:t>Def: Sub divides image into it constituent Regions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09600"/>
          </a:xfrm>
        </p:spPr>
        <p:txBody>
          <a:bodyPr>
            <a:normAutofit/>
          </a:bodyPr>
          <a:lstStyle/>
          <a:p>
            <a:r>
              <a:rPr lang="en-US" sz="2800" b="1" dirty="0">
                <a:solidFill>
                  <a:srgbClr val="FF0000"/>
                </a:solidFill>
                <a:latin typeface="Times New Roman" pitchFamily="18" charset="0"/>
                <a:cs typeface="Times New Roman" pitchFamily="18" charset="0"/>
              </a:rPr>
              <a:t>Line Detection</a:t>
            </a:r>
          </a:p>
        </p:txBody>
      </p:sp>
      <p:sp>
        <p:nvSpPr>
          <p:cNvPr id="3" name="Content Placeholder 2"/>
          <p:cNvSpPr>
            <a:spLocks noGrp="1"/>
          </p:cNvSpPr>
          <p:nvPr>
            <p:ph idx="1"/>
          </p:nvPr>
        </p:nvSpPr>
        <p:spPr>
          <a:xfrm>
            <a:off x="1752600" y="457200"/>
            <a:ext cx="8763000" cy="6096000"/>
          </a:xfrm>
        </p:spPr>
        <p:txBody>
          <a:bodyPr>
            <a:normAutofit/>
          </a:bodyPr>
          <a:lstStyle/>
          <a:p>
            <a:pPr algn="just">
              <a:lnSpc>
                <a:spcPct val="150000"/>
              </a:lnSpc>
            </a:pPr>
            <a:r>
              <a:rPr lang="en-US" sz="2400" dirty="0">
                <a:latin typeface="Times New Roman" pitchFamily="18" charset="0"/>
                <a:cs typeface="Times New Roman" pitchFamily="18" charset="0"/>
              </a:rPr>
              <a:t>Second order derivative produces stronger response to lines and produce thinner lines compared to first order derivative . Hence Laplacian is also used for detecting lines.</a:t>
            </a:r>
          </a:p>
        </p:txBody>
      </p:sp>
      <p:pic>
        <p:nvPicPr>
          <p:cNvPr id="4" name="Picture 2"/>
          <p:cNvPicPr>
            <a:picLocks noChangeAspect="1" noChangeArrowheads="1"/>
          </p:cNvPicPr>
          <p:nvPr/>
        </p:nvPicPr>
        <p:blipFill>
          <a:blip r:embed="rId2"/>
          <a:srcRect/>
          <a:stretch>
            <a:fillRect/>
          </a:stretch>
        </p:blipFill>
        <p:spPr bwMode="auto">
          <a:xfrm>
            <a:off x="1981200" y="2209800"/>
            <a:ext cx="5943600" cy="41910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8077200" y="2209800"/>
            <a:ext cx="2590800" cy="4267200"/>
          </a:xfrm>
          <a:prstGeom prst="rect">
            <a:avLst/>
          </a:prstGeom>
          <a:noFill/>
          <a:ln w="9525">
            <a:noFill/>
            <a:miter lim="800000"/>
            <a:headEnd/>
            <a:tailEnd/>
          </a:ln>
          <a:effectLst/>
        </p:spPr>
      </p:pic>
      <p:sp>
        <p:nvSpPr>
          <p:cNvPr id="6" name="TextBox 5"/>
          <p:cNvSpPr txBox="1"/>
          <p:nvPr/>
        </p:nvSpPr>
        <p:spPr>
          <a:xfrm>
            <a:off x="1752600" y="6488668"/>
            <a:ext cx="4495800" cy="369332"/>
          </a:xfrm>
          <a:prstGeom prst="rect">
            <a:avLst/>
          </a:prstGeom>
          <a:noFill/>
        </p:spPr>
        <p:txBody>
          <a:bodyPr wrap="square" rtlCol="0">
            <a:spAutoFit/>
          </a:bodyPr>
          <a:lstStyle/>
          <a:p>
            <a:r>
              <a:rPr lang="en-US" dirty="0">
                <a:latin typeface="Times New Roman" pitchFamily="18" charset="0"/>
                <a:cs typeface="Times New Roman" pitchFamily="18" charset="0"/>
              </a:rPr>
              <a:t>Absolute value doubles the thickness of lines</a:t>
            </a:r>
          </a:p>
        </p:txBody>
      </p:sp>
      <p:sp>
        <p:nvSpPr>
          <p:cNvPr id="8" name="Slide Number Placeholder 7"/>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354" name="Picture 2"/>
          <p:cNvPicPr>
            <a:picLocks noChangeAspect="1" noChangeArrowheads="1"/>
          </p:cNvPicPr>
          <p:nvPr/>
        </p:nvPicPr>
        <p:blipFill>
          <a:blip r:embed="rId2"/>
          <a:srcRect/>
          <a:stretch>
            <a:fillRect/>
          </a:stretch>
        </p:blipFill>
        <p:spPr bwMode="auto">
          <a:xfrm>
            <a:off x="1524001" y="457201"/>
            <a:ext cx="6640513" cy="6095999"/>
          </a:xfrm>
          <a:prstGeom prst="rect">
            <a:avLst/>
          </a:prstGeom>
          <a:noFill/>
          <a:ln w="9525">
            <a:noFill/>
            <a:miter lim="800000"/>
            <a:headEnd/>
            <a:tailEnd/>
          </a:ln>
          <a:effectLst/>
        </p:spPr>
      </p:pic>
      <p:pic>
        <p:nvPicPr>
          <p:cNvPr id="356355" name="Picture 3"/>
          <p:cNvPicPr>
            <a:picLocks noChangeAspect="1" noChangeArrowheads="1"/>
          </p:cNvPicPr>
          <p:nvPr/>
        </p:nvPicPr>
        <p:blipFill>
          <a:blip r:embed="rId3"/>
          <a:srcRect/>
          <a:stretch>
            <a:fillRect/>
          </a:stretch>
        </p:blipFill>
        <p:spPr bwMode="auto">
          <a:xfrm>
            <a:off x="8458200" y="1143000"/>
            <a:ext cx="1905000" cy="3429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330" name="Picture 2"/>
          <p:cNvPicPr>
            <a:picLocks noChangeAspect="1" noChangeArrowheads="1"/>
          </p:cNvPicPr>
          <p:nvPr/>
        </p:nvPicPr>
        <p:blipFill>
          <a:blip r:embed="rId2"/>
          <a:srcRect/>
          <a:stretch>
            <a:fillRect/>
          </a:stretch>
        </p:blipFill>
        <p:spPr bwMode="auto">
          <a:xfrm>
            <a:off x="1524000" y="228601"/>
            <a:ext cx="6711950" cy="6400799"/>
          </a:xfrm>
          <a:prstGeom prst="rect">
            <a:avLst/>
          </a:prstGeom>
          <a:noFill/>
          <a:ln w="9525">
            <a:noFill/>
            <a:miter lim="800000"/>
            <a:headEnd/>
            <a:tailEnd/>
          </a:ln>
          <a:effectLst/>
        </p:spPr>
      </p:pic>
      <p:pic>
        <p:nvPicPr>
          <p:cNvPr id="355331" name="Picture 3"/>
          <p:cNvPicPr>
            <a:picLocks noChangeAspect="1" noChangeArrowheads="1"/>
          </p:cNvPicPr>
          <p:nvPr/>
        </p:nvPicPr>
        <p:blipFill>
          <a:blip r:embed="rId3"/>
          <a:srcRect/>
          <a:stretch>
            <a:fillRect/>
          </a:stretch>
        </p:blipFill>
        <p:spPr bwMode="auto">
          <a:xfrm>
            <a:off x="8534400" y="533400"/>
            <a:ext cx="1828800" cy="5486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p:txBody>
          <a:bodyPr>
            <a:normAutofit/>
          </a:bodyPr>
          <a:lstStyle/>
          <a:p>
            <a:r>
              <a:rPr lang="en-US" altLang="zh-TW" sz="4000" dirty="0">
                <a:ea typeface="新細明體" pitchFamily="18" charset="-120"/>
              </a:rPr>
              <a:t>(</a:t>
            </a:r>
            <a:r>
              <a:rPr lang="en-US" altLang="zh-TW" sz="4000" dirty="0" err="1">
                <a:ea typeface="新細明體" pitchFamily="18" charset="-120"/>
              </a:rPr>
              <a:t>con’d</a:t>
            </a:r>
            <a:r>
              <a:rPr lang="en-US" altLang="zh-TW" sz="4000" dirty="0">
                <a:ea typeface="新細明體" pitchFamily="18" charset="-120"/>
              </a:rPr>
              <a:t>)</a:t>
            </a:r>
          </a:p>
        </p:txBody>
      </p:sp>
      <p:sp>
        <p:nvSpPr>
          <p:cNvPr id="1376259" name="Rectangle 3"/>
          <p:cNvSpPr>
            <a:spLocks noGrp="1" noChangeArrowheads="1"/>
          </p:cNvSpPr>
          <p:nvPr>
            <p:ph type="body" idx="1"/>
          </p:nvPr>
        </p:nvSpPr>
        <p:spPr/>
        <p:txBody>
          <a:bodyPr/>
          <a:lstStyle/>
          <a:p>
            <a:r>
              <a:rPr lang="en-US" altLang="zh-TW" dirty="0">
                <a:ea typeface="新細明體" pitchFamily="18" charset="-120"/>
              </a:rPr>
              <a:t>Punch a hole in each regional minimal for water to fill up the catchment basin.</a:t>
            </a:r>
          </a:p>
        </p:txBody>
      </p:sp>
      <p:pic>
        <p:nvPicPr>
          <p:cNvPr id="1376260" name="Picture 4" descr="Picture2_b"/>
          <p:cNvPicPr>
            <a:picLocks noChangeAspect="1" noChangeArrowheads="1"/>
          </p:cNvPicPr>
          <p:nvPr/>
        </p:nvPicPr>
        <p:blipFill>
          <a:blip r:embed="rId2"/>
          <a:srcRect/>
          <a:stretch>
            <a:fillRect/>
          </a:stretch>
        </p:blipFill>
        <p:spPr bwMode="auto">
          <a:xfrm>
            <a:off x="3614739" y="2925764"/>
            <a:ext cx="4960937" cy="2446337"/>
          </a:xfrm>
          <a:prstGeom prst="rect">
            <a:avLst/>
          </a:prstGeom>
          <a:noFill/>
        </p:spPr>
      </p:pic>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2"/>
          <p:cNvSpPr>
            <a:spLocks noGrp="1" noChangeArrowheads="1"/>
          </p:cNvSpPr>
          <p:nvPr>
            <p:ph type="title"/>
          </p:nvPr>
        </p:nvSpPr>
        <p:spPr>
          <a:xfrm>
            <a:off x="1905000" y="0"/>
            <a:ext cx="8229600" cy="1143000"/>
          </a:xfrm>
        </p:spPr>
        <p:txBody>
          <a:bodyPr/>
          <a:lstStyle/>
          <a:p>
            <a:r>
              <a:rPr lang="en-US" altLang="zh-TW" dirty="0">
                <a:ea typeface="新細明體" pitchFamily="18" charset="-120"/>
              </a:rPr>
              <a:t>(</a:t>
            </a:r>
            <a:r>
              <a:rPr lang="en-US" altLang="zh-TW" dirty="0" err="1">
                <a:ea typeface="新細明體" pitchFamily="18" charset="-120"/>
              </a:rPr>
              <a:t>con’d</a:t>
            </a:r>
            <a:r>
              <a:rPr lang="en-US" altLang="zh-TW" dirty="0">
                <a:ea typeface="新細明體" pitchFamily="18" charset="-120"/>
              </a:rPr>
              <a:t>)</a:t>
            </a:r>
          </a:p>
        </p:txBody>
      </p:sp>
      <p:pic>
        <p:nvPicPr>
          <p:cNvPr id="1377286" name="Picture 6" descr="Picture3"/>
          <p:cNvPicPr>
            <a:picLocks noChangeAspect="1" noChangeArrowheads="1"/>
          </p:cNvPicPr>
          <p:nvPr/>
        </p:nvPicPr>
        <p:blipFill>
          <a:blip r:embed="rId2"/>
          <a:srcRect/>
          <a:stretch>
            <a:fillRect/>
          </a:stretch>
        </p:blipFill>
        <p:spPr bwMode="auto">
          <a:xfrm>
            <a:off x="2895600" y="1066801"/>
            <a:ext cx="6324600" cy="5181599"/>
          </a:xfrm>
          <a:prstGeom prst="rect">
            <a:avLst/>
          </a:prstGeom>
          <a:noFill/>
        </p:spPr>
      </p:pic>
      <p:sp>
        <p:nvSpPr>
          <p:cNvPr id="1377288" name="Line 8"/>
          <p:cNvSpPr>
            <a:spLocks noChangeShapeType="1"/>
          </p:cNvSpPr>
          <p:nvPr/>
        </p:nvSpPr>
        <p:spPr bwMode="gray">
          <a:xfrm flipH="1">
            <a:off x="7391399" y="2057400"/>
            <a:ext cx="1981200" cy="439738"/>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77289" name="Text Box 9"/>
          <p:cNvSpPr txBox="1">
            <a:spLocks noChangeArrowheads="1"/>
          </p:cNvSpPr>
          <p:nvPr/>
        </p:nvSpPr>
        <p:spPr bwMode="gray">
          <a:xfrm>
            <a:off x="9347200" y="1600201"/>
            <a:ext cx="1320800" cy="1069975"/>
          </a:xfrm>
          <a:prstGeom prst="rect">
            <a:avLst/>
          </a:prstGeom>
          <a:noFill/>
          <a:ln w="25400">
            <a:noFill/>
            <a:miter lim="800000"/>
            <a:headEnd/>
            <a:tailEnd/>
          </a:ln>
          <a:effectLst/>
        </p:spPr>
        <p:txBody>
          <a:bodyPr wrap="square">
            <a:spAutoFit/>
          </a:bodyPr>
          <a:lstStyle/>
          <a:p>
            <a:r>
              <a:rPr lang="en-US" altLang="zh-TW" sz="1600" dirty="0">
                <a:ea typeface="新細明體" pitchFamily="18" charset="-120"/>
              </a:rPr>
              <a:t>Water start merging, so shorter dam constructed</a:t>
            </a:r>
          </a:p>
        </p:txBody>
      </p:sp>
      <p:sp>
        <p:nvSpPr>
          <p:cNvPr id="1377290" name="Line 10"/>
          <p:cNvSpPr>
            <a:spLocks noChangeShapeType="1"/>
          </p:cNvSpPr>
          <p:nvPr/>
        </p:nvSpPr>
        <p:spPr bwMode="gray">
          <a:xfrm>
            <a:off x="2743201" y="4648201"/>
            <a:ext cx="1470025" cy="388937"/>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77291" name="Line 11"/>
          <p:cNvSpPr>
            <a:spLocks noChangeShapeType="1"/>
          </p:cNvSpPr>
          <p:nvPr/>
        </p:nvSpPr>
        <p:spPr bwMode="gray">
          <a:xfrm>
            <a:off x="2743200" y="4419600"/>
            <a:ext cx="2400300" cy="15240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77292" name="Text Box 12"/>
          <p:cNvSpPr txBox="1">
            <a:spLocks noChangeArrowheads="1"/>
          </p:cNvSpPr>
          <p:nvPr/>
        </p:nvSpPr>
        <p:spPr bwMode="gray">
          <a:xfrm>
            <a:off x="1524001" y="4191000"/>
            <a:ext cx="1371600" cy="641350"/>
          </a:xfrm>
          <a:prstGeom prst="rect">
            <a:avLst/>
          </a:prstGeom>
          <a:noFill/>
          <a:ln w="25400">
            <a:noFill/>
            <a:miter lim="800000"/>
            <a:headEnd/>
            <a:tailEnd/>
          </a:ln>
          <a:effectLst/>
        </p:spPr>
        <p:txBody>
          <a:bodyPr wrap="square">
            <a:spAutoFit/>
          </a:bodyPr>
          <a:lstStyle/>
          <a:p>
            <a:r>
              <a:rPr lang="en-US" altLang="zh-TW" dirty="0">
                <a:ea typeface="新細明體" pitchFamily="18" charset="-120"/>
              </a:rPr>
              <a:t>Longer dam constructed</a:t>
            </a:r>
          </a:p>
        </p:txBody>
      </p:sp>
      <p:sp>
        <p:nvSpPr>
          <p:cNvPr id="1377293" name="Text Box 13"/>
          <p:cNvSpPr txBox="1">
            <a:spLocks noChangeArrowheads="1"/>
          </p:cNvSpPr>
          <p:nvPr/>
        </p:nvSpPr>
        <p:spPr bwMode="gray">
          <a:xfrm>
            <a:off x="9220201" y="4724400"/>
            <a:ext cx="1215589" cy="369332"/>
          </a:xfrm>
          <a:prstGeom prst="rect">
            <a:avLst/>
          </a:prstGeom>
          <a:noFill/>
          <a:ln w="25400">
            <a:noFill/>
            <a:miter lim="800000"/>
            <a:headEnd/>
            <a:tailEnd/>
          </a:ln>
          <a:effectLst/>
        </p:spPr>
        <p:txBody>
          <a:bodyPr wrap="none">
            <a:spAutoFit/>
          </a:bodyPr>
          <a:lstStyle/>
          <a:p>
            <a:r>
              <a:rPr lang="en-US" altLang="zh-TW" dirty="0">
                <a:ea typeface="新細明體" pitchFamily="18" charset="-120"/>
              </a:rPr>
              <a:t>Final result</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103</a:t>
            </a:fld>
            <a:endParaRPr lang="en-US"/>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7" name="Rectangle 3"/>
          <p:cNvSpPr>
            <a:spLocks noGrp="1" noChangeArrowheads="1"/>
          </p:cNvSpPr>
          <p:nvPr>
            <p:ph type="body" idx="1"/>
          </p:nvPr>
        </p:nvSpPr>
        <p:spPr>
          <a:xfrm>
            <a:off x="1981200" y="685801"/>
            <a:ext cx="8229600" cy="5440363"/>
          </a:xfrm>
        </p:spPr>
        <p:txBody>
          <a:bodyPr>
            <a:normAutofit/>
          </a:bodyPr>
          <a:lstStyle/>
          <a:p>
            <a:pPr algn="just">
              <a:lnSpc>
                <a:spcPct val="200000"/>
              </a:lnSpc>
            </a:pPr>
            <a:r>
              <a:rPr lang="en-US" sz="2400" dirty="0">
                <a:latin typeface="Times New Roman" pitchFamily="18" charset="0"/>
                <a:cs typeface="Times New Roman" pitchFamily="18" charset="0"/>
              </a:rPr>
              <a:t>One of the principal applications of watershed segmentation is in the extraction of nearly uniform objects from the background. Regions characterized by small variations in gray levels have small gradient values.</a:t>
            </a:r>
          </a:p>
          <a:p>
            <a:pPr algn="just">
              <a:lnSpc>
                <a:spcPct val="200000"/>
              </a:lnSpc>
              <a:buNone/>
            </a:pPr>
            <a:endParaRPr lang="en-US" sz="2400" dirty="0">
              <a:latin typeface="Times New Roman" pitchFamily="18" charset="0"/>
              <a:cs typeface="Times New Roman" pitchFamily="18" charset="0"/>
            </a:endParaRPr>
          </a:p>
          <a:p>
            <a:pPr algn="just">
              <a:lnSpc>
                <a:spcPct val="200000"/>
              </a:lnSpc>
            </a:pPr>
            <a:r>
              <a:rPr lang="en-US" sz="2400" dirty="0">
                <a:latin typeface="Times New Roman" pitchFamily="18" charset="0"/>
                <a:cs typeface="Times New Roman" pitchFamily="18" charset="0"/>
              </a:rPr>
              <a:t>Thus in practice, we often see watershed segmentation applied to the gradient of an image, rather than to the image itself.</a:t>
            </a:r>
            <a:endParaRPr lang="en-US" altLang="zh-TW" sz="2400" dirty="0">
              <a:latin typeface="Times New Roman" pitchFamily="18" charset="0"/>
              <a:ea typeface="新細明體" pitchFamily="18" charset="-12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Rectangle 2"/>
          <p:cNvSpPr>
            <a:spLocks noGrp="1" noChangeArrowheads="1"/>
          </p:cNvSpPr>
          <p:nvPr>
            <p:ph type="title"/>
          </p:nvPr>
        </p:nvSpPr>
        <p:spPr>
          <a:xfrm>
            <a:off x="1981200" y="228600"/>
            <a:ext cx="8229600" cy="533400"/>
          </a:xfrm>
        </p:spPr>
        <p:txBody>
          <a:bodyPr>
            <a:normAutofit/>
          </a:bodyPr>
          <a:lstStyle/>
          <a:p>
            <a:pPr algn="l"/>
            <a:r>
              <a:rPr lang="en-US" altLang="zh-TW" sz="2000" dirty="0">
                <a:solidFill>
                  <a:srgbClr val="FF0000"/>
                </a:solidFill>
                <a:ea typeface="新細明體" pitchFamily="18" charset="-120"/>
              </a:rPr>
              <a:t>Watershed Segmentation Algorithm--</a:t>
            </a:r>
          </a:p>
        </p:txBody>
      </p:sp>
      <p:sp>
        <p:nvSpPr>
          <p:cNvPr id="1379331" name="Rectangle 3"/>
          <p:cNvSpPr>
            <a:spLocks noGrp="1" noChangeArrowheads="1"/>
          </p:cNvSpPr>
          <p:nvPr>
            <p:ph type="body" idx="1"/>
          </p:nvPr>
        </p:nvSpPr>
        <p:spPr>
          <a:xfrm>
            <a:off x="1676400" y="762000"/>
            <a:ext cx="8534400" cy="6096000"/>
          </a:xfrm>
        </p:spPr>
        <p:txBody>
          <a:bodyPr>
            <a:noAutofit/>
          </a:bodyPr>
          <a:lstStyle/>
          <a:p>
            <a:pPr>
              <a:lnSpc>
                <a:spcPct val="150000"/>
              </a:lnSpc>
            </a:pPr>
            <a:r>
              <a:rPr lang="en-US" altLang="zh-TW" sz="2000" dirty="0">
                <a:latin typeface="Times New Roman" pitchFamily="18" charset="0"/>
                <a:ea typeface="新細明體" pitchFamily="18" charset="-120"/>
                <a:cs typeface="Times New Roman" pitchFamily="18" charset="0"/>
              </a:rPr>
              <a:t>Starting with the notation:</a:t>
            </a:r>
          </a:p>
          <a:p>
            <a:pPr lvl="1">
              <a:lnSpc>
                <a:spcPct val="150000"/>
              </a:lnSpc>
            </a:pPr>
            <a:r>
              <a:rPr lang="en-US" altLang="zh-TW" sz="2000" i="1" dirty="0">
                <a:latin typeface="Times New Roman" pitchFamily="18" charset="0"/>
                <a:ea typeface="新細明體" pitchFamily="18" charset="-120"/>
                <a:cs typeface="Times New Roman" pitchFamily="18" charset="0"/>
              </a:rPr>
              <a:t>g(</a:t>
            </a:r>
            <a:r>
              <a:rPr lang="en-US" altLang="zh-TW" sz="2000" i="1" dirty="0" err="1">
                <a:latin typeface="Times New Roman" pitchFamily="18" charset="0"/>
                <a:ea typeface="新細明體" pitchFamily="18" charset="-120"/>
                <a:cs typeface="Times New Roman" pitchFamily="18" charset="0"/>
              </a:rPr>
              <a:t>x,y</a:t>
            </a:r>
            <a:r>
              <a:rPr lang="en-US" altLang="zh-TW" sz="2000" i="1" dirty="0">
                <a:latin typeface="Times New Roman" pitchFamily="18" charset="0"/>
                <a:ea typeface="新細明體" pitchFamily="18" charset="-120"/>
                <a:cs typeface="Times New Roman" pitchFamily="18" charset="0"/>
              </a:rPr>
              <a:t>)</a:t>
            </a:r>
            <a:r>
              <a:rPr lang="en-US" altLang="zh-TW" sz="2000" dirty="0">
                <a:latin typeface="Times New Roman" pitchFamily="18" charset="0"/>
                <a:ea typeface="新細明體" pitchFamily="18" charset="-120"/>
                <a:cs typeface="Times New Roman" pitchFamily="18" charset="0"/>
              </a:rPr>
              <a:t> is the image with </a:t>
            </a:r>
            <a:r>
              <a:rPr lang="en-US" altLang="zh-TW" sz="2000" i="1" dirty="0">
                <a:latin typeface="Times New Roman" pitchFamily="18" charset="0"/>
                <a:ea typeface="新細明體" pitchFamily="18" charset="-120"/>
                <a:cs typeface="Times New Roman" pitchFamily="18" charset="0"/>
              </a:rPr>
              <a:t>min</a:t>
            </a:r>
            <a:r>
              <a:rPr lang="en-US" altLang="zh-TW" sz="2000" dirty="0">
                <a:latin typeface="Times New Roman" pitchFamily="18" charset="0"/>
                <a:ea typeface="新細明體" pitchFamily="18" charset="-120"/>
                <a:cs typeface="Times New Roman" pitchFamily="18" charset="0"/>
              </a:rPr>
              <a:t> and </a:t>
            </a:r>
            <a:r>
              <a:rPr lang="en-US" altLang="zh-TW" sz="2000" i="1" dirty="0">
                <a:latin typeface="Times New Roman" pitchFamily="18" charset="0"/>
                <a:ea typeface="新細明體" pitchFamily="18" charset="-120"/>
                <a:cs typeface="Times New Roman" pitchFamily="18" charset="0"/>
              </a:rPr>
              <a:t>max</a:t>
            </a:r>
            <a:r>
              <a:rPr lang="en-US" altLang="zh-TW" sz="2000" dirty="0">
                <a:latin typeface="Times New Roman" pitchFamily="18" charset="0"/>
                <a:ea typeface="新細明體" pitchFamily="18" charset="-120"/>
                <a:cs typeface="Times New Roman" pitchFamily="18" charset="0"/>
              </a:rPr>
              <a:t> the lowest and highest </a:t>
            </a:r>
            <a:r>
              <a:rPr lang="en-US" altLang="zh-TW" sz="2000" dirty="0" err="1">
                <a:latin typeface="Times New Roman" pitchFamily="18" charset="0"/>
                <a:ea typeface="新細明體" pitchFamily="18" charset="-120"/>
                <a:cs typeface="Times New Roman" pitchFamily="18" charset="0"/>
              </a:rPr>
              <a:t>graylevel</a:t>
            </a:r>
            <a:r>
              <a:rPr lang="en-US" altLang="zh-TW" sz="2000" dirty="0">
                <a:latin typeface="Times New Roman" pitchFamily="18" charset="0"/>
                <a:ea typeface="新細明體" pitchFamily="18" charset="-120"/>
                <a:cs typeface="Times New Roman" pitchFamily="18" charset="0"/>
              </a:rPr>
              <a:t>, respectively</a:t>
            </a:r>
          </a:p>
          <a:p>
            <a:pPr lvl="1">
              <a:lnSpc>
                <a:spcPct val="150000"/>
              </a:lnSpc>
            </a:pPr>
            <a:r>
              <a:rPr lang="en-US" altLang="zh-TW" sz="2000" i="1" dirty="0">
                <a:latin typeface="Times New Roman" pitchFamily="18" charset="0"/>
                <a:ea typeface="新細明體" pitchFamily="18" charset="-120"/>
                <a:cs typeface="Times New Roman" pitchFamily="18" charset="0"/>
              </a:rPr>
              <a:t>M</a:t>
            </a:r>
            <a:r>
              <a:rPr lang="en-US" altLang="zh-TW" sz="2000" i="1" baseline="-25000" dirty="0">
                <a:latin typeface="Times New Roman" pitchFamily="18" charset="0"/>
                <a:ea typeface="新細明體" pitchFamily="18" charset="-120"/>
                <a:cs typeface="Times New Roman" pitchFamily="18" charset="0"/>
              </a:rPr>
              <a:t>1</a:t>
            </a:r>
            <a:r>
              <a:rPr lang="en-US" altLang="zh-TW" sz="2000" i="1" dirty="0">
                <a:latin typeface="Times New Roman" pitchFamily="18" charset="0"/>
                <a:ea typeface="新細明體" pitchFamily="18" charset="-120"/>
                <a:cs typeface="Times New Roman" pitchFamily="18" charset="0"/>
              </a:rPr>
              <a:t>, M</a:t>
            </a:r>
            <a:r>
              <a:rPr lang="en-US" altLang="zh-TW" sz="2000" i="1" baseline="-25000" dirty="0">
                <a:latin typeface="Times New Roman" pitchFamily="18" charset="0"/>
                <a:ea typeface="新細明體" pitchFamily="18" charset="-120"/>
                <a:cs typeface="Times New Roman" pitchFamily="18" charset="0"/>
              </a:rPr>
              <a:t>2</a:t>
            </a:r>
            <a:r>
              <a:rPr lang="en-US" altLang="zh-TW" sz="2000" i="1" dirty="0">
                <a:latin typeface="Times New Roman" pitchFamily="18" charset="0"/>
                <a:ea typeface="新細明體" pitchFamily="18" charset="-120"/>
                <a:cs typeface="Times New Roman" pitchFamily="18" charset="0"/>
              </a:rPr>
              <a:t>, … M</a:t>
            </a:r>
            <a:r>
              <a:rPr lang="en-US" altLang="zh-TW" sz="2000" i="1" baseline="-25000" dirty="0">
                <a:latin typeface="Times New Roman" pitchFamily="18" charset="0"/>
                <a:ea typeface="新細明體" pitchFamily="18" charset="-120"/>
                <a:cs typeface="Times New Roman" pitchFamily="18" charset="0"/>
              </a:rPr>
              <a:t>R</a:t>
            </a:r>
            <a:r>
              <a:rPr lang="en-US" altLang="zh-TW" sz="2000" dirty="0">
                <a:latin typeface="Times New Roman" pitchFamily="18" charset="0"/>
                <a:ea typeface="新細明體" pitchFamily="18" charset="-120"/>
                <a:cs typeface="Times New Roman" pitchFamily="18" charset="0"/>
              </a:rPr>
              <a:t> be the regional minima</a:t>
            </a:r>
          </a:p>
          <a:p>
            <a:pPr lvl="1">
              <a:lnSpc>
                <a:spcPct val="150000"/>
              </a:lnSpc>
            </a:pPr>
            <a:r>
              <a:rPr lang="en-US" altLang="zh-TW" sz="2000" i="1" dirty="0">
                <a:latin typeface="Times New Roman" pitchFamily="18" charset="0"/>
                <a:ea typeface="新細明體" pitchFamily="18" charset="-120"/>
                <a:cs typeface="Times New Roman" pitchFamily="18" charset="0"/>
              </a:rPr>
              <a:t>T[n]={ (</a:t>
            </a:r>
            <a:r>
              <a:rPr lang="en-US" altLang="zh-TW" sz="2000" i="1" dirty="0" err="1">
                <a:latin typeface="Times New Roman" pitchFamily="18" charset="0"/>
                <a:ea typeface="新細明體" pitchFamily="18" charset="-120"/>
                <a:cs typeface="Times New Roman" pitchFamily="18" charset="0"/>
              </a:rPr>
              <a:t>s,t</a:t>
            </a:r>
            <a:r>
              <a:rPr lang="en-US" altLang="zh-TW" sz="2000" i="1" dirty="0">
                <a:latin typeface="Times New Roman" pitchFamily="18" charset="0"/>
                <a:ea typeface="新細明體" pitchFamily="18" charset="-120"/>
                <a:cs typeface="Times New Roman" pitchFamily="18" charset="0"/>
              </a:rPr>
              <a:t>) | g(</a:t>
            </a:r>
            <a:r>
              <a:rPr lang="en-US" altLang="zh-TW" sz="2000" i="1" dirty="0" err="1">
                <a:latin typeface="Times New Roman" pitchFamily="18" charset="0"/>
                <a:ea typeface="新細明體" pitchFamily="18" charset="-120"/>
                <a:cs typeface="Times New Roman" pitchFamily="18" charset="0"/>
              </a:rPr>
              <a:t>s,t</a:t>
            </a:r>
            <a:r>
              <a:rPr lang="en-US" altLang="zh-TW" sz="2000" i="1" dirty="0">
                <a:latin typeface="Times New Roman" pitchFamily="18" charset="0"/>
                <a:ea typeface="新細明體" pitchFamily="18" charset="-120"/>
                <a:cs typeface="Times New Roman" pitchFamily="18" charset="0"/>
              </a:rPr>
              <a:t>)&lt;n }</a:t>
            </a:r>
          </a:p>
          <a:p>
            <a:pPr lvl="1">
              <a:lnSpc>
                <a:spcPct val="150000"/>
              </a:lnSpc>
            </a:pPr>
            <a:r>
              <a:rPr lang="en-US" altLang="zh-TW" sz="2000" i="1" dirty="0" err="1">
                <a:latin typeface="Times New Roman" pitchFamily="18" charset="0"/>
                <a:ea typeface="新細明體" pitchFamily="18" charset="-120"/>
                <a:cs typeface="Times New Roman" pitchFamily="18" charset="0"/>
              </a:rPr>
              <a:t>C</a:t>
            </a:r>
            <a:r>
              <a:rPr lang="en-US" altLang="zh-TW" sz="2000" i="1" baseline="-25000" dirty="0" err="1">
                <a:latin typeface="Times New Roman" pitchFamily="18" charset="0"/>
                <a:ea typeface="新細明體" pitchFamily="18" charset="-120"/>
                <a:cs typeface="Times New Roman" pitchFamily="18" charset="0"/>
              </a:rPr>
              <a:t>n</a:t>
            </a:r>
            <a:r>
              <a:rPr lang="en-US" altLang="zh-TW" sz="2000" i="1" dirty="0">
                <a:latin typeface="Times New Roman" pitchFamily="18" charset="0"/>
                <a:ea typeface="新細明體" pitchFamily="18" charset="-120"/>
                <a:cs typeface="Times New Roman" pitchFamily="18" charset="0"/>
              </a:rPr>
              <a:t>(M</a:t>
            </a:r>
            <a:r>
              <a:rPr lang="en-US" altLang="zh-TW" sz="2000" i="1" baseline="-25000" dirty="0">
                <a:latin typeface="Times New Roman" pitchFamily="18" charset="0"/>
                <a:ea typeface="新細明體" pitchFamily="18" charset="-120"/>
                <a:cs typeface="Times New Roman" pitchFamily="18" charset="0"/>
              </a:rPr>
              <a:t>i</a:t>
            </a:r>
            <a:r>
              <a:rPr lang="en-US" altLang="zh-TW" sz="2000" i="1" dirty="0">
                <a:latin typeface="Times New Roman" pitchFamily="18" charset="0"/>
                <a:ea typeface="新細明體" pitchFamily="18" charset="-120"/>
                <a:cs typeface="Times New Roman" pitchFamily="18" charset="0"/>
              </a:rPr>
              <a:t>)</a:t>
            </a:r>
            <a:r>
              <a:rPr lang="en-US" altLang="zh-TW" sz="2000" dirty="0">
                <a:latin typeface="Times New Roman" pitchFamily="18" charset="0"/>
                <a:ea typeface="新細明體" pitchFamily="18" charset="-120"/>
                <a:cs typeface="Times New Roman" pitchFamily="18" charset="0"/>
              </a:rPr>
              <a:t> is the set of </a:t>
            </a:r>
            <a:r>
              <a:rPr lang="en-US" altLang="zh-TW" sz="2000" i="1" dirty="0">
                <a:latin typeface="Times New Roman" pitchFamily="18" charset="0"/>
                <a:ea typeface="新細明體" pitchFamily="18" charset="-120"/>
                <a:cs typeface="Times New Roman" pitchFamily="18" charset="0"/>
              </a:rPr>
              <a:t>(</a:t>
            </a:r>
            <a:r>
              <a:rPr lang="en-US" altLang="zh-TW" sz="2000" i="1" dirty="0" err="1">
                <a:latin typeface="Times New Roman" pitchFamily="18" charset="0"/>
                <a:ea typeface="新細明體" pitchFamily="18" charset="-120"/>
                <a:cs typeface="Times New Roman" pitchFamily="18" charset="0"/>
              </a:rPr>
              <a:t>s,t</a:t>
            </a:r>
            <a:r>
              <a:rPr lang="en-US" altLang="zh-TW" sz="2000" i="1" dirty="0">
                <a:latin typeface="Times New Roman" pitchFamily="18" charset="0"/>
                <a:ea typeface="新細明體" pitchFamily="18" charset="-120"/>
                <a:cs typeface="Times New Roman" pitchFamily="18" charset="0"/>
              </a:rPr>
              <a:t>)</a:t>
            </a:r>
            <a:r>
              <a:rPr lang="en-US" altLang="zh-TW" sz="2000" dirty="0">
                <a:latin typeface="Times New Roman" pitchFamily="18" charset="0"/>
                <a:ea typeface="新細明體" pitchFamily="18" charset="-120"/>
                <a:cs typeface="Times New Roman" pitchFamily="18" charset="0"/>
              </a:rPr>
              <a:t> in the catchment basin of </a:t>
            </a:r>
            <a:r>
              <a:rPr lang="en-US" altLang="zh-TW" sz="2000" i="1" dirty="0">
                <a:latin typeface="Times New Roman" pitchFamily="18" charset="0"/>
                <a:ea typeface="新細明體" pitchFamily="18" charset="-120"/>
                <a:cs typeface="Times New Roman" pitchFamily="18" charset="0"/>
              </a:rPr>
              <a:t>M</a:t>
            </a:r>
            <a:r>
              <a:rPr lang="en-US" altLang="zh-TW" sz="2000" i="1" baseline="-25000" dirty="0">
                <a:latin typeface="Times New Roman" pitchFamily="18" charset="0"/>
                <a:ea typeface="新細明體" pitchFamily="18" charset="-120"/>
                <a:cs typeface="Times New Roman" pitchFamily="18" charset="0"/>
              </a:rPr>
              <a:t>i</a:t>
            </a:r>
            <a:r>
              <a:rPr lang="en-US" altLang="zh-TW" sz="2000" i="1" dirty="0">
                <a:latin typeface="Times New Roman" pitchFamily="18" charset="0"/>
                <a:ea typeface="新細明體" pitchFamily="18" charset="-120"/>
                <a:cs typeface="Times New Roman" pitchFamily="18" charset="0"/>
              </a:rPr>
              <a:t> </a:t>
            </a:r>
            <a:r>
              <a:rPr lang="en-US" altLang="zh-TW" sz="2000" dirty="0">
                <a:latin typeface="Times New Roman" pitchFamily="18" charset="0"/>
                <a:ea typeface="新細明體" pitchFamily="18" charset="-120"/>
                <a:cs typeface="Times New Roman" pitchFamily="18" charset="0"/>
              </a:rPr>
              <a:t>that are flooded at stage </a:t>
            </a:r>
            <a:r>
              <a:rPr lang="en-US" altLang="zh-TW" sz="2000" i="1" dirty="0">
                <a:latin typeface="Times New Roman" pitchFamily="18" charset="0"/>
                <a:ea typeface="新細明體" pitchFamily="18" charset="-120"/>
                <a:cs typeface="Times New Roman" pitchFamily="18" charset="0"/>
              </a:rPr>
              <a:t>n</a:t>
            </a:r>
            <a:r>
              <a:rPr lang="en-US" altLang="zh-TW" sz="2000" dirty="0">
                <a:latin typeface="Times New Roman" pitchFamily="18" charset="0"/>
                <a:ea typeface="新細明體" pitchFamily="18" charset="-120"/>
                <a:cs typeface="Times New Roman" pitchFamily="18" charset="0"/>
              </a:rPr>
              <a:t>.</a:t>
            </a:r>
          </a:p>
          <a:p>
            <a:pPr lvl="1">
              <a:lnSpc>
                <a:spcPct val="150000"/>
              </a:lnSpc>
            </a:pPr>
            <a:r>
              <a:rPr lang="en-US" altLang="zh-TW" sz="2000" dirty="0">
                <a:latin typeface="Times New Roman" pitchFamily="18" charset="0"/>
                <a:ea typeface="新細明體" pitchFamily="18" charset="-120"/>
                <a:cs typeface="Times New Roman" pitchFamily="18" charset="0"/>
              </a:rPr>
              <a:t> </a:t>
            </a:r>
          </a:p>
          <a:p>
            <a:pPr>
              <a:lnSpc>
                <a:spcPct val="150000"/>
              </a:lnSpc>
            </a:pPr>
            <a:endParaRPr lang="en-US" altLang="zh-TW" sz="2000" i="1" dirty="0">
              <a:latin typeface="Times New Roman" pitchFamily="18" charset="0"/>
              <a:ea typeface="新細明體" pitchFamily="18" charset="-120"/>
              <a:cs typeface="Times New Roman" pitchFamily="18" charset="0"/>
            </a:endParaRPr>
          </a:p>
          <a:p>
            <a:pPr>
              <a:lnSpc>
                <a:spcPct val="150000"/>
              </a:lnSpc>
            </a:pPr>
            <a:r>
              <a:rPr lang="en-US" altLang="zh-TW" sz="2000" i="1" dirty="0">
                <a:latin typeface="Times New Roman" pitchFamily="18" charset="0"/>
                <a:ea typeface="新細明體" pitchFamily="18" charset="-120"/>
                <a:cs typeface="Times New Roman" pitchFamily="18" charset="0"/>
              </a:rPr>
              <a:t>C[n-1]</a:t>
            </a:r>
            <a:r>
              <a:rPr lang="en-US" altLang="zh-TW" sz="2000" dirty="0">
                <a:latin typeface="Times New Roman" pitchFamily="18" charset="0"/>
                <a:ea typeface="新細明體" pitchFamily="18" charset="-120"/>
                <a:cs typeface="Times New Roman" pitchFamily="18" charset="0"/>
              </a:rPr>
              <a:t> is a subset of </a:t>
            </a:r>
            <a:r>
              <a:rPr lang="en-US" altLang="zh-TW" sz="2000" i="1" dirty="0">
                <a:latin typeface="Times New Roman" pitchFamily="18" charset="0"/>
                <a:ea typeface="新細明體" pitchFamily="18" charset="-120"/>
                <a:cs typeface="Times New Roman" pitchFamily="18" charset="0"/>
              </a:rPr>
              <a:t>C[n]</a:t>
            </a:r>
            <a:r>
              <a:rPr lang="en-US" altLang="zh-TW" sz="2000" dirty="0">
                <a:latin typeface="Times New Roman" pitchFamily="18" charset="0"/>
                <a:ea typeface="新細明體" pitchFamily="18" charset="-120"/>
                <a:cs typeface="Times New Roman" pitchFamily="18" charset="0"/>
              </a:rPr>
              <a:t> and </a:t>
            </a:r>
            <a:r>
              <a:rPr lang="en-US" altLang="zh-TW" sz="2000" i="1" dirty="0">
                <a:latin typeface="Times New Roman" pitchFamily="18" charset="0"/>
                <a:ea typeface="新細明體" pitchFamily="18" charset="-120"/>
                <a:cs typeface="Times New Roman" pitchFamily="18" charset="0"/>
              </a:rPr>
              <a:t>C[n]</a:t>
            </a:r>
            <a:r>
              <a:rPr lang="en-US" altLang="zh-TW" sz="2000" dirty="0">
                <a:latin typeface="Times New Roman" pitchFamily="18" charset="0"/>
                <a:ea typeface="新細明體" pitchFamily="18" charset="-120"/>
                <a:cs typeface="Times New Roman" pitchFamily="18" charset="0"/>
              </a:rPr>
              <a:t> is subset of </a:t>
            </a:r>
            <a:r>
              <a:rPr lang="en-US" altLang="zh-TW" sz="2000" i="1" dirty="0">
                <a:latin typeface="Times New Roman" pitchFamily="18" charset="0"/>
                <a:ea typeface="新細明體" pitchFamily="18" charset="-120"/>
                <a:cs typeface="Times New Roman" pitchFamily="18" charset="0"/>
              </a:rPr>
              <a:t>T[n]. </a:t>
            </a:r>
            <a:r>
              <a:rPr lang="en-US" altLang="zh-TW" sz="2000" dirty="0">
                <a:latin typeface="Times New Roman" pitchFamily="18" charset="0"/>
                <a:ea typeface="新細明體" pitchFamily="18" charset="-120"/>
                <a:cs typeface="Times New Roman" pitchFamily="18" charset="0"/>
              </a:rPr>
              <a:t>So it implies that</a:t>
            </a:r>
          </a:p>
          <a:p>
            <a:pPr lvl="1">
              <a:lnSpc>
                <a:spcPct val="150000"/>
              </a:lnSpc>
            </a:pPr>
            <a:r>
              <a:rPr lang="en-US" altLang="zh-TW" sz="2000" dirty="0">
                <a:latin typeface="Times New Roman" pitchFamily="18" charset="0"/>
                <a:ea typeface="新細明體" pitchFamily="18" charset="-120"/>
                <a:cs typeface="Times New Roman" pitchFamily="18" charset="0"/>
              </a:rPr>
              <a:t>Each connected component (CC) of </a:t>
            </a:r>
            <a:r>
              <a:rPr lang="en-US" altLang="zh-TW" sz="2000" i="1" dirty="0">
                <a:latin typeface="Times New Roman" pitchFamily="18" charset="0"/>
                <a:ea typeface="新細明體" pitchFamily="18" charset="-120"/>
                <a:cs typeface="Times New Roman" pitchFamily="18" charset="0"/>
              </a:rPr>
              <a:t>C[n-1]</a:t>
            </a:r>
            <a:r>
              <a:rPr lang="en-US" altLang="zh-TW" sz="2000" dirty="0">
                <a:latin typeface="Times New Roman" pitchFamily="18" charset="0"/>
                <a:ea typeface="新細明體" pitchFamily="18" charset="-120"/>
                <a:cs typeface="Times New Roman" pitchFamily="18" charset="0"/>
              </a:rPr>
              <a:t> is contained in exactly one CC of </a:t>
            </a:r>
            <a:r>
              <a:rPr lang="en-US" altLang="zh-TW" sz="2000" i="1" dirty="0">
                <a:latin typeface="Times New Roman" pitchFamily="18" charset="0"/>
                <a:ea typeface="新細明體" pitchFamily="18" charset="-120"/>
                <a:cs typeface="Times New Roman" pitchFamily="18" charset="0"/>
              </a:rPr>
              <a:t>T[n].</a:t>
            </a:r>
          </a:p>
          <a:p>
            <a:pPr lvl="1">
              <a:lnSpc>
                <a:spcPct val="90000"/>
              </a:lnSpc>
            </a:pPr>
            <a:endParaRPr lang="zh-TW" altLang="en-US" sz="2000" dirty="0">
              <a:latin typeface="Times New Roman" pitchFamily="18" charset="0"/>
              <a:ea typeface="新細明體" pitchFamily="18" charset="-120"/>
              <a:cs typeface="Times New Roman" pitchFamily="18" charset="0"/>
            </a:endParaRPr>
          </a:p>
        </p:txBody>
      </p:sp>
      <p:graphicFrame>
        <p:nvGraphicFramePr>
          <p:cNvPr id="1379332" name="Object 4"/>
          <p:cNvGraphicFramePr>
            <a:graphicFrameLocks noChangeAspect="1"/>
          </p:cNvGraphicFramePr>
          <p:nvPr/>
        </p:nvGraphicFramePr>
        <p:xfrm>
          <a:off x="2971801" y="4267200"/>
          <a:ext cx="2181225" cy="685800"/>
        </p:xfrm>
        <a:graphic>
          <a:graphicData uri="http://schemas.openxmlformats.org/presentationml/2006/ole">
            <mc:AlternateContent xmlns:mc="http://schemas.openxmlformats.org/markup-compatibility/2006">
              <mc:Choice xmlns:v="urn:schemas-microsoft-com:vml" Requires="v">
                <p:oleObj name="Equation" r:id="rId2" imgW="1066680" imgH="431640" progId="Equation.3">
                  <p:embed/>
                </p:oleObj>
              </mc:Choice>
              <mc:Fallback>
                <p:oleObj name="Equation" r:id="rId2" imgW="1066680" imgH="431640" progId="Equation.3">
                  <p:embed/>
                  <p:pic>
                    <p:nvPicPr>
                      <p:cNvPr id="137933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4267200"/>
                        <a:ext cx="218122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Rectangle 2"/>
          <p:cNvSpPr>
            <a:spLocks noGrp="1" noChangeArrowheads="1"/>
          </p:cNvSpPr>
          <p:nvPr>
            <p:ph type="title"/>
          </p:nvPr>
        </p:nvSpPr>
        <p:spPr>
          <a:xfrm>
            <a:off x="1981200" y="152400"/>
            <a:ext cx="8229600" cy="838200"/>
          </a:xfrm>
        </p:spPr>
        <p:txBody>
          <a:bodyPr>
            <a:normAutofit/>
          </a:bodyPr>
          <a:lstStyle/>
          <a:p>
            <a:r>
              <a:rPr lang="en-US" altLang="zh-TW" sz="2800" b="1" dirty="0">
                <a:solidFill>
                  <a:srgbClr val="FF0000"/>
                </a:solidFill>
                <a:ea typeface="新細明體" pitchFamily="18" charset="-120"/>
              </a:rPr>
              <a:t>Flooding</a:t>
            </a:r>
          </a:p>
        </p:txBody>
      </p:sp>
      <p:sp>
        <p:nvSpPr>
          <p:cNvPr id="1381379" name="Rectangle 3"/>
          <p:cNvSpPr>
            <a:spLocks noGrp="1" noChangeArrowheads="1"/>
          </p:cNvSpPr>
          <p:nvPr>
            <p:ph type="body" idx="1"/>
          </p:nvPr>
        </p:nvSpPr>
        <p:spPr>
          <a:xfrm>
            <a:off x="1981200" y="914400"/>
            <a:ext cx="8229600" cy="5638800"/>
          </a:xfrm>
        </p:spPr>
        <p:txBody>
          <a:bodyPr>
            <a:normAutofit/>
          </a:bodyPr>
          <a:lstStyle/>
          <a:p>
            <a:pPr>
              <a:lnSpc>
                <a:spcPct val="200000"/>
              </a:lnSpc>
            </a:pPr>
            <a:r>
              <a:rPr lang="en-US" altLang="zh-TW" sz="2400" dirty="0">
                <a:ea typeface="新細明體" pitchFamily="18" charset="-120"/>
              </a:rPr>
              <a:t>Initialization: </a:t>
            </a:r>
            <a:r>
              <a:rPr lang="en-US" altLang="zh-TW" sz="2400" i="1" dirty="0">
                <a:ea typeface="新細明體" pitchFamily="18" charset="-120"/>
              </a:rPr>
              <a:t>C[min+1]=T[min+1]</a:t>
            </a:r>
          </a:p>
          <a:p>
            <a:pPr>
              <a:lnSpc>
                <a:spcPct val="200000"/>
              </a:lnSpc>
            </a:pPr>
            <a:r>
              <a:rPr lang="en-US" altLang="zh-TW" sz="2400" dirty="0">
                <a:ea typeface="新細明體" pitchFamily="18" charset="-120"/>
              </a:rPr>
              <a:t>Obtain C[n] from C[n-1] (recursively):</a:t>
            </a:r>
          </a:p>
          <a:p>
            <a:pPr lvl="1">
              <a:lnSpc>
                <a:spcPct val="200000"/>
              </a:lnSpc>
            </a:pPr>
            <a:r>
              <a:rPr lang="en-US" altLang="zh-TW" sz="2400" dirty="0">
                <a:ea typeface="新細明體" pitchFamily="18" charset="-120"/>
              </a:rPr>
              <a:t>Let Q be the set of CC in T[n], and</a:t>
            </a:r>
          </a:p>
          <a:p>
            <a:pPr lvl="1">
              <a:lnSpc>
                <a:spcPct val="200000"/>
              </a:lnSpc>
            </a:pPr>
            <a:r>
              <a:rPr lang="en-US" altLang="zh-TW" sz="2400" dirty="0">
                <a:ea typeface="新細明體" pitchFamily="18" charset="-120"/>
              </a:rPr>
              <a:t>3 possibilities for        :</a:t>
            </a:r>
          </a:p>
          <a:p>
            <a:pPr lvl="1">
              <a:lnSpc>
                <a:spcPct val="200000"/>
              </a:lnSpc>
              <a:buFont typeface="Wingdings" pitchFamily="2" charset="2"/>
              <a:buNone/>
            </a:pPr>
            <a:r>
              <a:rPr lang="en-US" altLang="zh-TW" sz="2400" dirty="0">
                <a:ea typeface="新細明體" pitchFamily="18" charset="-120"/>
              </a:rPr>
              <a:t>	(a) empty</a:t>
            </a:r>
          </a:p>
          <a:p>
            <a:pPr lvl="1">
              <a:lnSpc>
                <a:spcPct val="200000"/>
              </a:lnSpc>
              <a:buFont typeface="Wingdings" pitchFamily="2" charset="2"/>
              <a:buNone/>
            </a:pPr>
            <a:r>
              <a:rPr lang="en-US" altLang="zh-TW" sz="2400" dirty="0">
                <a:ea typeface="新細明體" pitchFamily="18" charset="-120"/>
              </a:rPr>
              <a:t>	(b) containing one CC of </a:t>
            </a:r>
            <a:r>
              <a:rPr lang="en-US" altLang="zh-TW" sz="2400" i="1" dirty="0">
                <a:ea typeface="新細明體" pitchFamily="18" charset="-120"/>
              </a:rPr>
              <a:t>C[n-1]  </a:t>
            </a:r>
          </a:p>
          <a:p>
            <a:pPr lvl="1">
              <a:lnSpc>
                <a:spcPct val="200000"/>
              </a:lnSpc>
              <a:buFont typeface="Wingdings" pitchFamily="2" charset="2"/>
              <a:buNone/>
            </a:pPr>
            <a:r>
              <a:rPr lang="en-US" altLang="zh-TW" sz="2400" i="1" dirty="0">
                <a:ea typeface="新細明體" pitchFamily="18" charset="-120"/>
              </a:rPr>
              <a:t>	</a:t>
            </a:r>
            <a:r>
              <a:rPr lang="en-US" altLang="zh-TW" sz="2400" dirty="0">
                <a:ea typeface="新細明體" pitchFamily="18" charset="-120"/>
              </a:rPr>
              <a:t>(c) containing more than one CC of </a:t>
            </a:r>
            <a:r>
              <a:rPr lang="en-US" altLang="zh-TW" sz="2400" i="1" dirty="0">
                <a:ea typeface="新細明體" pitchFamily="18" charset="-120"/>
              </a:rPr>
              <a:t>C[n-1]</a:t>
            </a:r>
          </a:p>
        </p:txBody>
      </p:sp>
      <p:graphicFrame>
        <p:nvGraphicFramePr>
          <p:cNvPr id="1381380" name="Object 4"/>
          <p:cNvGraphicFramePr>
            <a:graphicFrameLocks noChangeAspect="1"/>
          </p:cNvGraphicFramePr>
          <p:nvPr/>
        </p:nvGraphicFramePr>
        <p:xfrm>
          <a:off x="5867400" y="3505200"/>
          <a:ext cx="1149350" cy="427038"/>
        </p:xfrm>
        <a:graphic>
          <a:graphicData uri="http://schemas.openxmlformats.org/presentationml/2006/ole">
            <mc:AlternateContent xmlns:mc="http://schemas.openxmlformats.org/markup-compatibility/2006">
              <mc:Choice xmlns:v="urn:schemas-microsoft-com:vml" Requires="v">
                <p:oleObj name="Equation" r:id="rId2" imgW="545760" imgH="203040" progId="Equation.3">
                  <p:embed/>
                </p:oleObj>
              </mc:Choice>
              <mc:Fallback>
                <p:oleObj name="Equation" r:id="rId2" imgW="545760" imgH="203040" progId="Equation.3">
                  <p:embed/>
                  <p:pic>
                    <p:nvPicPr>
                      <p:cNvPr id="138138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505200"/>
                        <a:ext cx="114935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1381" name="Object 5"/>
          <p:cNvGraphicFramePr>
            <a:graphicFrameLocks noChangeAspect="1"/>
          </p:cNvGraphicFramePr>
          <p:nvPr/>
        </p:nvGraphicFramePr>
        <p:xfrm>
          <a:off x="4572000" y="4267200"/>
          <a:ext cx="1549400" cy="427038"/>
        </p:xfrm>
        <a:graphic>
          <a:graphicData uri="http://schemas.openxmlformats.org/presentationml/2006/ole">
            <mc:AlternateContent xmlns:mc="http://schemas.openxmlformats.org/markup-compatibility/2006">
              <mc:Choice xmlns:v="urn:schemas-microsoft-com:vml" Requires="v">
                <p:oleObj name="Equation" r:id="rId4" imgW="736560" imgH="203040" progId="Equation.3">
                  <p:embed/>
                </p:oleObj>
              </mc:Choice>
              <mc:Fallback>
                <p:oleObj name="Equation" r:id="rId4" imgW="736560" imgH="203040" progId="Equation.3">
                  <p:embed/>
                  <p:pic>
                    <p:nvPicPr>
                      <p:cNvPr id="138138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267200"/>
                        <a:ext cx="154940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106</a:t>
            </a:fld>
            <a:endParaRPr lang="en-US"/>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ChangeArrowheads="1"/>
          </p:cNvSpPr>
          <p:nvPr>
            <p:ph type="title"/>
          </p:nvPr>
        </p:nvSpPr>
        <p:spPr>
          <a:xfrm>
            <a:off x="1981200" y="274638"/>
            <a:ext cx="8229600" cy="715962"/>
          </a:xfrm>
        </p:spPr>
        <p:txBody>
          <a:bodyPr>
            <a:normAutofit/>
          </a:bodyPr>
          <a:lstStyle/>
          <a:p>
            <a:r>
              <a:rPr lang="en-US" altLang="zh-TW" sz="2800" dirty="0">
                <a:solidFill>
                  <a:srgbClr val="7030A0"/>
                </a:solidFill>
                <a:ea typeface="新細明體" pitchFamily="18" charset="-120"/>
              </a:rPr>
              <a:t>Constructing C[n]</a:t>
            </a:r>
          </a:p>
        </p:txBody>
      </p:sp>
      <p:sp>
        <p:nvSpPr>
          <p:cNvPr id="1382403" name="Rectangle 3"/>
          <p:cNvSpPr>
            <a:spLocks noGrp="1" noChangeArrowheads="1"/>
          </p:cNvSpPr>
          <p:nvPr>
            <p:ph type="body" idx="1"/>
          </p:nvPr>
        </p:nvSpPr>
        <p:spPr>
          <a:xfrm>
            <a:off x="1676400" y="914401"/>
            <a:ext cx="8839200" cy="5216525"/>
          </a:xfrm>
        </p:spPr>
        <p:txBody>
          <a:bodyPr>
            <a:normAutofit fontScale="92500" lnSpcReduction="20000"/>
          </a:bodyPr>
          <a:lstStyle/>
          <a:p>
            <a:pPr algn="just">
              <a:lnSpc>
                <a:spcPct val="200000"/>
              </a:lnSpc>
            </a:pPr>
            <a:r>
              <a:rPr lang="en-US" altLang="zh-TW" sz="2400" dirty="0">
                <a:latin typeface="Times New Roman" pitchFamily="18" charset="0"/>
                <a:ea typeface="新細明體" pitchFamily="18" charset="-120"/>
                <a:cs typeface="Times New Roman" pitchFamily="18" charset="0"/>
              </a:rPr>
              <a:t>Scenario (a) [empty]: a new minimum is found</a:t>
            </a:r>
          </a:p>
          <a:p>
            <a:pPr lvl="1" algn="just">
              <a:lnSpc>
                <a:spcPct val="200000"/>
              </a:lnSpc>
            </a:pPr>
            <a:r>
              <a:rPr lang="en-US" altLang="zh-TW" sz="2400" i="1" dirty="0">
                <a:latin typeface="Times New Roman" pitchFamily="18" charset="0"/>
                <a:ea typeface="新細明體" pitchFamily="18" charset="-120"/>
                <a:cs typeface="Times New Roman" pitchFamily="18" charset="0"/>
              </a:rPr>
              <a:t>q</a:t>
            </a:r>
            <a:r>
              <a:rPr lang="en-US" altLang="zh-TW" sz="2400" dirty="0">
                <a:latin typeface="Times New Roman" pitchFamily="18" charset="0"/>
                <a:ea typeface="新細明體" pitchFamily="18" charset="-120"/>
                <a:cs typeface="Times New Roman" pitchFamily="18" charset="0"/>
              </a:rPr>
              <a:t> is incorporated into </a:t>
            </a:r>
            <a:r>
              <a:rPr lang="en-US" altLang="zh-TW" sz="2400" i="1" dirty="0">
                <a:latin typeface="Times New Roman" pitchFamily="18" charset="0"/>
                <a:ea typeface="新細明體" pitchFamily="18" charset="-120"/>
                <a:cs typeface="Times New Roman" pitchFamily="18" charset="0"/>
              </a:rPr>
              <a:t>C[n-1]</a:t>
            </a:r>
            <a:r>
              <a:rPr lang="en-US" altLang="zh-TW" sz="2400" dirty="0">
                <a:latin typeface="Times New Roman" pitchFamily="18" charset="0"/>
                <a:ea typeface="新細明體" pitchFamily="18" charset="-120"/>
                <a:cs typeface="Times New Roman" pitchFamily="18" charset="0"/>
              </a:rPr>
              <a:t> to form </a:t>
            </a:r>
            <a:r>
              <a:rPr lang="en-US" altLang="zh-TW" sz="2400" i="1" dirty="0">
                <a:latin typeface="Times New Roman" pitchFamily="18" charset="0"/>
                <a:ea typeface="新細明體" pitchFamily="18" charset="-120"/>
                <a:cs typeface="Times New Roman" pitchFamily="18" charset="0"/>
              </a:rPr>
              <a:t>C[n]</a:t>
            </a:r>
          </a:p>
          <a:p>
            <a:pPr algn="just">
              <a:lnSpc>
                <a:spcPct val="200000"/>
              </a:lnSpc>
            </a:pPr>
            <a:r>
              <a:rPr lang="en-US" altLang="zh-TW" sz="2400" dirty="0">
                <a:latin typeface="Times New Roman" pitchFamily="18" charset="0"/>
                <a:ea typeface="新細明體" pitchFamily="18" charset="-120"/>
                <a:cs typeface="Times New Roman" pitchFamily="18" charset="0"/>
              </a:rPr>
              <a:t>Scenario (b) [containing 1 CC]: q lies in the catchment basin of some regional minimum</a:t>
            </a:r>
          </a:p>
          <a:p>
            <a:pPr lvl="1" algn="just">
              <a:lnSpc>
                <a:spcPct val="200000"/>
              </a:lnSpc>
            </a:pPr>
            <a:r>
              <a:rPr lang="en-US" altLang="zh-TW" sz="2400" i="1" dirty="0">
                <a:latin typeface="Times New Roman" pitchFamily="18" charset="0"/>
                <a:ea typeface="新細明體" pitchFamily="18" charset="-120"/>
                <a:cs typeface="Times New Roman" pitchFamily="18" charset="0"/>
              </a:rPr>
              <a:t>q</a:t>
            </a:r>
            <a:r>
              <a:rPr lang="en-US" altLang="zh-TW" sz="2400" dirty="0">
                <a:latin typeface="Times New Roman" pitchFamily="18" charset="0"/>
                <a:ea typeface="新細明體" pitchFamily="18" charset="-120"/>
                <a:cs typeface="Times New Roman" pitchFamily="18" charset="0"/>
              </a:rPr>
              <a:t> is incorporated into </a:t>
            </a:r>
            <a:r>
              <a:rPr lang="en-US" altLang="zh-TW" sz="2400" i="1" dirty="0">
                <a:latin typeface="Times New Roman" pitchFamily="18" charset="0"/>
                <a:ea typeface="新細明體" pitchFamily="18" charset="-120"/>
                <a:cs typeface="Times New Roman" pitchFamily="18" charset="0"/>
              </a:rPr>
              <a:t>C[n-1]</a:t>
            </a:r>
            <a:r>
              <a:rPr lang="en-US" altLang="zh-TW" sz="2400" dirty="0">
                <a:latin typeface="Times New Roman" pitchFamily="18" charset="0"/>
                <a:ea typeface="新細明體" pitchFamily="18" charset="-120"/>
                <a:cs typeface="Times New Roman" pitchFamily="18" charset="0"/>
              </a:rPr>
              <a:t> to form </a:t>
            </a:r>
            <a:r>
              <a:rPr lang="en-US" altLang="zh-TW" sz="2400" i="1" dirty="0">
                <a:latin typeface="Times New Roman" pitchFamily="18" charset="0"/>
                <a:ea typeface="新細明體" pitchFamily="18" charset="-120"/>
                <a:cs typeface="Times New Roman" pitchFamily="18" charset="0"/>
              </a:rPr>
              <a:t>C[n]</a:t>
            </a:r>
            <a:endParaRPr lang="en-US" altLang="zh-TW" sz="2400" dirty="0">
              <a:latin typeface="Times New Roman" pitchFamily="18" charset="0"/>
              <a:ea typeface="新細明體" pitchFamily="18" charset="-120"/>
              <a:cs typeface="Times New Roman" pitchFamily="18" charset="0"/>
            </a:endParaRPr>
          </a:p>
          <a:p>
            <a:pPr algn="just">
              <a:lnSpc>
                <a:spcPct val="200000"/>
              </a:lnSpc>
            </a:pPr>
            <a:r>
              <a:rPr lang="en-US" altLang="zh-TW" sz="2400" dirty="0">
                <a:latin typeface="Times New Roman" pitchFamily="18" charset="0"/>
                <a:ea typeface="新細明體" pitchFamily="18" charset="-120"/>
                <a:cs typeface="Times New Roman" pitchFamily="18" charset="0"/>
              </a:rPr>
              <a:t>Scenario (c) [containing 1+ CC], part of the watershed line is encountered. </a:t>
            </a:r>
          </a:p>
          <a:p>
            <a:pPr lvl="1" algn="just">
              <a:lnSpc>
                <a:spcPct val="200000"/>
              </a:lnSpc>
            </a:pPr>
            <a:r>
              <a:rPr lang="en-US" altLang="zh-TW" sz="2400" dirty="0">
                <a:latin typeface="Times New Roman" pitchFamily="18" charset="0"/>
                <a:ea typeface="新細明體" pitchFamily="18" charset="-120"/>
                <a:cs typeface="Times New Roman" pitchFamily="18" charset="0"/>
              </a:rPr>
              <a:t>A dam must be build within q to prevent overflow between the catchment basins.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107</a:t>
            </a:fld>
            <a:endParaRPr lang="en-US"/>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1981200" y="274638"/>
            <a:ext cx="8229600" cy="868362"/>
          </a:xfrm>
        </p:spPr>
        <p:txBody>
          <a:bodyPr>
            <a:normAutofit/>
          </a:bodyPr>
          <a:lstStyle/>
          <a:p>
            <a:r>
              <a:rPr lang="en-US" altLang="zh-TW" sz="2800" dirty="0">
                <a:solidFill>
                  <a:srgbClr val="7030A0"/>
                </a:solidFill>
                <a:ea typeface="新細明體" pitchFamily="18" charset="-120"/>
              </a:rPr>
              <a:t>Dam Construction of height max+1</a:t>
            </a:r>
          </a:p>
        </p:txBody>
      </p:sp>
      <p:pic>
        <p:nvPicPr>
          <p:cNvPr id="1380357" name="Picture 5" descr="Picture4_a"/>
          <p:cNvPicPr>
            <a:picLocks noChangeAspect="1" noChangeArrowheads="1"/>
          </p:cNvPicPr>
          <p:nvPr/>
        </p:nvPicPr>
        <p:blipFill>
          <a:blip r:embed="rId2"/>
          <a:srcRect/>
          <a:stretch>
            <a:fillRect/>
          </a:stretch>
        </p:blipFill>
        <p:spPr bwMode="auto">
          <a:xfrm>
            <a:off x="3200400" y="1219201"/>
            <a:ext cx="5715001" cy="4911725"/>
          </a:xfrm>
          <a:prstGeom prst="rect">
            <a:avLst/>
          </a:prstGeom>
          <a:noFill/>
        </p:spPr>
      </p:pic>
      <p:sp>
        <p:nvSpPr>
          <p:cNvPr id="1380359" name="Line 7"/>
          <p:cNvSpPr>
            <a:spLocks noChangeShapeType="1"/>
          </p:cNvSpPr>
          <p:nvPr/>
        </p:nvSpPr>
        <p:spPr bwMode="gray">
          <a:xfrm flipH="1" flipV="1">
            <a:off x="7619999" y="2819400"/>
            <a:ext cx="1447800" cy="38100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0360" name="Line 8"/>
          <p:cNvSpPr>
            <a:spLocks noChangeShapeType="1"/>
          </p:cNvSpPr>
          <p:nvPr/>
        </p:nvSpPr>
        <p:spPr bwMode="gray">
          <a:xfrm flipH="1" flipV="1">
            <a:off x="5181600" y="2819399"/>
            <a:ext cx="3810000" cy="45720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0361" name="Text Box 9"/>
          <p:cNvSpPr txBox="1">
            <a:spLocks noChangeArrowheads="1"/>
          </p:cNvSpPr>
          <p:nvPr/>
        </p:nvSpPr>
        <p:spPr bwMode="gray">
          <a:xfrm>
            <a:off x="8991601" y="3124200"/>
            <a:ext cx="984565" cy="369332"/>
          </a:xfrm>
          <a:prstGeom prst="rect">
            <a:avLst/>
          </a:prstGeom>
          <a:noFill/>
          <a:ln w="25400">
            <a:noFill/>
            <a:miter lim="800000"/>
            <a:headEnd/>
            <a:tailEnd/>
          </a:ln>
          <a:effectLst/>
        </p:spPr>
        <p:txBody>
          <a:bodyPr wrap="none">
            <a:spAutoFit/>
          </a:bodyPr>
          <a:lstStyle/>
          <a:p>
            <a:r>
              <a:rPr lang="en-US" altLang="zh-TW" dirty="0">
                <a:solidFill>
                  <a:srgbClr val="0000FF"/>
                </a:solidFill>
                <a:ea typeface="新細明體" pitchFamily="18" charset="-120"/>
              </a:rPr>
              <a:t>In </a:t>
            </a:r>
            <a:r>
              <a:rPr lang="en-US" altLang="zh-TW" i="1" dirty="0">
                <a:solidFill>
                  <a:srgbClr val="0000FF"/>
                </a:solidFill>
                <a:ea typeface="新細明體" pitchFamily="18" charset="-120"/>
              </a:rPr>
              <a:t>C[n-1]</a:t>
            </a:r>
          </a:p>
        </p:txBody>
      </p:sp>
      <p:sp>
        <p:nvSpPr>
          <p:cNvPr id="1380362" name="Line 10"/>
          <p:cNvSpPr>
            <a:spLocks noChangeShapeType="1"/>
          </p:cNvSpPr>
          <p:nvPr/>
        </p:nvSpPr>
        <p:spPr bwMode="gray">
          <a:xfrm flipH="1" flipV="1">
            <a:off x="8305799" y="4876799"/>
            <a:ext cx="1219200" cy="7620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0363" name="Text Box 11"/>
          <p:cNvSpPr txBox="1">
            <a:spLocks noChangeArrowheads="1"/>
          </p:cNvSpPr>
          <p:nvPr/>
        </p:nvSpPr>
        <p:spPr bwMode="gray">
          <a:xfrm>
            <a:off x="9525000" y="4724401"/>
            <a:ext cx="311150" cy="366713"/>
          </a:xfrm>
          <a:prstGeom prst="rect">
            <a:avLst/>
          </a:prstGeom>
          <a:noFill/>
          <a:ln w="25400">
            <a:noFill/>
            <a:miter lim="800000"/>
            <a:headEnd/>
            <a:tailEnd/>
          </a:ln>
          <a:effectLst/>
        </p:spPr>
        <p:txBody>
          <a:bodyPr wrap="none">
            <a:spAutoFit/>
          </a:bodyPr>
          <a:lstStyle/>
          <a:p>
            <a:r>
              <a:rPr lang="en-US" altLang="zh-TW" dirty="0">
                <a:solidFill>
                  <a:srgbClr val="0000FF"/>
                </a:solidFill>
                <a:ea typeface="新細明體" pitchFamily="18" charset="-120"/>
              </a:rPr>
              <a:t>q</a:t>
            </a:r>
          </a:p>
        </p:txBody>
      </p:sp>
      <p:sp>
        <p:nvSpPr>
          <p:cNvPr id="1380364" name="Text Box 12"/>
          <p:cNvSpPr txBox="1">
            <a:spLocks noChangeArrowheads="1"/>
          </p:cNvSpPr>
          <p:nvPr/>
        </p:nvSpPr>
        <p:spPr bwMode="gray">
          <a:xfrm>
            <a:off x="8737601" y="5689600"/>
            <a:ext cx="1282723" cy="369332"/>
          </a:xfrm>
          <a:prstGeom prst="rect">
            <a:avLst/>
          </a:prstGeom>
          <a:noFill/>
          <a:ln w="25400">
            <a:noFill/>
            <a:miter lim="800000"/>
            <a:headEnd/>
            <a:tailEnd/>
          </a:ln>
          <a:effectLst/>
        </p:spPr>
        <p:txBody>
          <a:bodyPr wrap="none">
            <a:spAutoFit/>
          </a:bodyPr>
          <a:lstStyle/>
          <a:p>
            <a:r>
              <a:rPr lang="en-US" altLang="zh-TW">
                <a:ea typeface="新細明體" pitchFamily="18" charset="-120"/>
              </a:rPr>
              <a:t>Scenario (c)</a:t>
            </a:r>
          </a:p>
        </p:txBody>
      </p:sp>
      <p:sp>
        <p:nvSpPr>
          <p:cNvPr id="12" name="Slide Number Placeholder 11"/>
          <p:cNvSpPr>
            <a:spLocks noGrp="1"/>
          </p:cNvSpPr>
          <p:nvPr>
            <p:ph type="sldNum" sz="quarter" idx="12"/>
          </p:nvPr>
        </p:nvSpPr>
        <p:spPr/>
        <p:txBody>
          <a:bodyPr/>
          <a:lstStyle/>
          <a:p>
            <a:fld id="{B6F15528-21DE-4FAA-801E-634DDDAF4B2B}" type="slidenum">
              <a:rPr lang="en-US" smtClean="0"/>
              <a:pPr/>
              <a:t>108</a:t>
            </a:fld>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819400" y="3124201"/>
            <a:ext cx="7086600" cy="3733801"/>
            <a:chOff x="1521" y="2076"/>
            <a:chExt cx="3705" cy="2189"/>
          </a:xfrm>
        </p:grpSpPr>
        <p:pic>
          <p:nvPicPr>
            <p:cNvPr id="1383429" name="Picture 5" descr="Picture4_b"/>
            <p:cNvPicPr>
              <a:picLocks noChangeAspect="1" noChangeArrowheads="1"/>
            </p:cNvPicPr>
            <p:nvPr/>
          </p:nvPicPr>
          <p:blipFill>
            <a:blip r:embed="rId2"/>
            <a:srcRect/>
            <a:stretch>
              <a:fillRect/>
            </a:stretch>
          </p:blipFill>
          <p:spPr bwMode="auto">
            <a:xfrm>
              <a:off x="1521" y="2076"/>
              <a:ext cx="3705" cy="2189"/>
            </a:xfrm>
            <a:prstGeom prst="rect">
              <a:avLst/>
            </a:prstGeom>
            <a:noFill/>
          </p:spPr>
        </p:pic>
        <p:sp>
          <p:nvSpPr>
            <p:cNvPr id="1383430" name="Rectangle 6"/>
            <p:cNvSpPr>
              <a:spLocks noChangeArrowheads="1"/>
            </p:cNvSpPr>
            <p:nvPr/>
          </p:nvSpPr>
          <p:spPr bwMode="gray">
            <a:xfrm>
              <a:off x="4200" y="2127"/>
              <a:ext cx="97" cy="217"/>
            </a:xfrm>
            <a:prstGeom prst="rect">
              <a:avLst/>
            </a:prstGeom>
            <a:solidFill>
              <a:schemeClr val="bg1"/>
            </a:solidFill>
            <a:ln w="25400">
              <a:noFill/>
              <a:miter lim="800000"/>
              <a:headEnd/>
              <a:tailEnd/>
            </a:ln>
            <a:effectLst/>
          </p:spPr>
          <p:txBody>
            <a:bodyPr wrap="none" anchor="ctr">
              <a:spAutoFit/>
            </a:bodyPr>
            <a:lstStyle/>
            <a:p>
              <a:endParaRPr lang="en-US"/>
            </a:p>
          </p:txBody>
        </p:sp>
        <p:sp>
          <p:nvSpPr>
            <p:cNvPr id="1383432" name="Text Box 8"/>
            <p:cNvSpPr txBox="1">
              <a:spLocks noChangeArrowheads="1"/>
            </p:cNvSpPr>
            <p:nvPr/>
          </p:nvSpPr>
          <p:spPr bwMode="gray">
            <a:xfrm>
              <a:off x="4963" y="3275"/>
              <a:ext cx="162" cy="217"/>
            </a:xfrm>
            <a:prstGeom prst="rect">
              <a:avLst/>
            </a:prstGeom>
            <a:noFill/>
            <a:ln w="25400">
              <a:noFill/>
              <a:miter lim="800000"/>
              <a:headEnd/>
              <a:tailEnd/>
            </a:ln>
            <a:effectLst/>
          </p:spPr>
          <p:txBody>
            <a:bodyPr wrap="none">
              <a:spAutoFit/>
            </a:bodyPr>
            <a:lstStyle/>
            <a:p>
              <a:r>
                <a:rPr lang="en-US" altLang="zh-TW">
                  <a:ea typeface="新細明體" pitchFamily="18" charset="-120"/>
                </a:rPr>
                <a:t>B</a:t>
              </a:r>
            </a:p>
          </p:txBody>
        </p:sp>
      </p:grpSp>
      <p:sp>
        <p:nvSpPr>
          <p:cNvPr id="1383426" name="Rectangle 2"/>
          <p:cNvSpPr>
            <a:spLocks noGrp="1" noChangeArrowheads="1"/>
          </p:cNvSpPr>
          <p:nvPr>
            <p:ph type="title"/>
          </p:nvPr>
        </p:nvSpPr>
        <p:spPr>
          <a:xfrm>
            <a:off x="1981200" y="152400"/>
            <a:ext cx="8229600" cy="381000"/>
          </a:xfrm>
        </p:spPr>
        <p:txBody>
          <a:bodyPr>
            <a:noAutofit/>
          </a:bodyPr>
          <a:lstStyle/>
          <a:p>
            <a:pPr algn="l"/>
            <a:r>
              <a:rPr lang="en-US" altLang="zh-TW" sz="2400" dirty="0">
                <a:solidFill>
                  <a:srgbClr val="7030A0"/>
                </a:solidFill>
                <a:ea typeface="新細明體" pitchFamily="18" charset="-120"/>
              </a:rPr>
              <a:t>(</a:t>
            </a:r>
            <a:r>
              <a:rPr lang="en-US" altLang="zh-TW" sz="2400" dirty="0" err="1">
                <a:solidFill>
                  <a:srgbClr val="7030A0"/>
                </a:solidFill>
                <a:ea typeface="新細明體" pitchFamily="18" charset="-120"/>
              </a:rPr>
              <a:t>con’d</a:t>
            </a:r>
            <a:r>
              <a:rPr lang="en-US" altLang="zh-TW" sz="2400" dirty="0">
                <a:solidFill>
                  <a:srgbClr val="7030A0"/>
                </a:solidFill>
                <a:ea typeface="新細明體" pitchFamily="18" charset="-120"/>
              </a:rPr>
              <a:t>)</a:t>
            </a:r>
          </a:p>
        </p:txBody>
      </p:sp>
      <p:sp>
        <p:nvSpPr>
          <p:cNvPr id="1383427" name="Rectangle 3"/>
          <p:cNvSpPr>
            <a:spLocks noGrp="1" noChangeArrowheads="1"/>
          </p:cNvSpPr>
          <p:nvPr>
            <p:ph type="body" idx="1"/>
          </p:nvPr>
        </p:nvSpPr>
        <p:spPr>
          <a:xfrm>
            <a:off x="1676400" y="457200"/>
            <a:ext cx="8839200" cy="6400800"/>
          </a:xfrm>
        </p:spPr>
        <p:txBody>
          <a:bodyPr>
            <a:normAutofit/>
          </a:bodyPr>
          <a:lstStyle/>
          <a:p>
            <a:pPr>
              <a:lnSpc>
                <a:spcPct val="150000"/>
              </a:lnSpc>
            </a:pPr>
            <a:r>
              <a:rPr lang="en-US" altLang="zh-TW" sz="2400" dirty="0">
                <a:latin typeface="Times New Roman" pitchFamily="18" charset="0"/>
                <a:ea typeface="新細明體" pitchFamily="18" charset="-120"/>
                <a:cs typeface="Times New Roman" pitchFamily="18" charset="0"/>
              </a:rPr>
              <a:t>Dilate each CC of                        by  the structuring element B, </a:t>
            </a:r>
          </a:p>
          <a:p>
            <a:pPr>
              <a:lnSpc>
                <a:spcPct val="150000"/>
              </a:lnSpc>
              <a:buNone/>
            </a:pPr>
            <a:r>
              <a:rPr lang="en-US" altLang="zh-TW" sz="2400" dirty="0">
                <a:latin typeface="Times New Roman" pitchFamily="18" charset="0"/>
                <a:ea typeface="新細明體" pitchFamily="18" charset="-120"/>
                <a:cs typeface="Times New Roman" pitchFamily="18" charset="0"/>
              </a:rPr>
              <a:t>      subject to 2 conditions:</a:t>
            </a:r>
          </a:p>
          <a:p>
            <a:pPr lvl="1">
              <a:lnSpc>
                <a:spcPct val="150000"/>
              </a:lnSpc>
            </a:pPr>
            <a:r>
              <a:rPr lang="en-US" altLang="zh-TW" sz="2400" dirty="0">
                <a:latin typeface="Times New Roman" pitchFamily="18" charset="0"/>
                <a:ea typeface="新細明體" pitchFamily="18" charset="-120"/>
                <a:cs typeface="Times New Roman" pitchFamily="18" charset="0"/>
              </a:rPr>
              <a:t>Dilation constrained to q (origin of B located in q)</a:t>
            </a:r>
          </a:p>
          <a:p>
            <a:pPr lvl="1">
              <a:lnSpc>
                <a:spcPct val="150000"/>
              </a:lnSpc>
            </a:pPr>
            <a:r>
              <a:rPr lang="en-US" altLang="zh-TW" sz="2400" dirty="0">
                <a:latin typeface="Times New Roman" pitchFamily="18" charset="0"/>
                <a:ea typeface="新細明體" pitchFamily="18" charset="-120"/>
                <a:cs typeface="Times New Roman" pitchFamily="18" charset="0"/>
              </a:rPr>
              <a:t>Dilation cannot cause merging of CC’s being dilated</a:t>
            </a:r>
          </a:p>
          <a:p>
            <a:pPr lvl="1">
              <a:lnSpc>
                <a:spcPct val="150000"/>
              </a:lnSpc>
              <a:buNone/>
            </a:pPr>
            <a:endParaRPr lang="zh-TW" altLang="en-US" sz="2400" dirty="0">
              <a:ea typeface="新細明體" pitchFamily="18" charset="-120"/>
            </a:endParaRPr>
          </a:p>
        </p:txBody>
      </p:sp>
      <p:graphicFrame>
        <p:nvGraphicFramePr>
          <p:cNvPr id="1383428" name="Object 4"/>
          <p:cNvGraphicFramePr>
            <a:graphicFrameLocks noChangeAspect="1"/>
          </p:cNvGraphicFramePr>
          <p:nvPr/>
        </p:nvGraphicFramePr>
        <p:xfrm>
          <a:off x="4495800" y="685801"/>
          <a:ext cx="1371600" cy="304801"/>
        </p:xfrm>
        <a:graphic>
          <a:graphicData uri="http://schemas.openxmlformats.org/presentationml/2006/ole">
            <mc:AlternateContent xmlns:mc="http://schemas.openxmlformats.org/markup-compatibility/2006">
              <mc:Choice xmlns:v="urn:schemas-microsoft-com:vml" Requires="v">
                <p:oleObj name="Equation" r:id="rId3" imgW="736560" imgH="203040" progId="Equation.3">
                  <p:embed/>
                </p:oleObj>
              </mc:Choice>
              <mc:Fallback>
                <p:oleObj name="Equation" r:id="rId3" imgW="736560" imgH="203040" progId="Equation.3">
                  <p:embed/>
                  <p:pic>
                    <p:nvPicPr>
                      <p:cNvPr id="13834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685801"/>
                        <a:ext cx="1371600" cy="3048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83431" name="Picture 7" descr="Picture4_c"/>
          <p:cNvPicPr>
            <a:picLocks noChangeAspect="1" noChangeArrowheads="1"/>
          </p:cNvPicPr>
          <p:nvPr/>
        </p:nvPicPr>
        <p:blipFill>
          <a:blip r:embed="rId5"/>
          <a:srcRect/>
          <a:stretch>
            <a:fillRect/>
          </a:stretch>
        </p:blipFill>
        <p:spPr bwMode="auto">
          <a:xfrm>
            <a:off x="9047164" y="4216400"/>
            <a:ext cx="1163637" cy="1028700"/>
          </a:xfrm>
          <a:prstGeom prst="rect">
            <a:avLst/>
          </a:prstGeom>
          <a:noFill/>
        </p:spPr>
      </p:pic>
      <p:sp>
        <p:nvSpPr>
          <p:cNvPr id="1383434" name="Line 10"/>
          <p:cNvSpPr>
            <a:spLocks noChangeShapeType="1"/>
          </p:cNvSpPr>
          <p:nvPr/>
        </p:nvSpPr>
        <p:spPr bwMode="gray">
          <a:xfrm flipH="1" flipV="1">
            <a:off x="7696200" y="5943600"/>
            <a:ext cx="495300" cy="23495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3435" name="Line 11"/>
          <p:cNvSpPr>
            <a:spLocks noChangeShapeType="1"/>
          </p:cNvSpPr>
          <p:nvPr/>
        </p:nvSpPr>
        <p:spPr bwMode="gray">
          <a:xfrm flipH="1" flipV="1">
            <a:off x="7010400" y="6248400"/>
            <a:ext cx="1181100" cy="188913"/>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3436" name="Line 12"/>
          <p:cNvSpPr>
            <a:spLocks noChangeShapeType="1"/>
          </p:cNvSpPr>
          <p:nvPr/>
        </p:nvSpPr>
        <p:spPr bwMode="gray">
          <a:xfrm flipH="1" flipV="1">
            <a:off x="5638801" y="4800600"/>
            <a:ext cx="2666999" cy="1904999"/>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3437" name="Line 13"/>
          <p:cNvSpPr>
            <a:spLocks noChangeShapeType="1"/>
          </p:cNvSpPr>
          <p:nvPr/>
        </p:nvSpPr>
        <p:spPr bwMode="gray">
          <a:xfrm flipV="1">
            <a:off x="2590800" y="5181600"/>
            <a:ext cx="3001962" cy="76200"/>
          </a:xfrm>
          <a:prstGeom prst="line">
            <a:avLst/>
          </a:prstGeom>
          <a:noFill/>
          <a:ln w="25400">
            <a:solidFill>
              <a:srgbClr val="FF0000"/>
            </a:solidFill>
            <a:round/>
            <a:headEnd/>
            <a:tailEnd type="triangle" w="med" len="med"/>
          </a:ln>
          <a:effectLst/>
        </p:spPr>
        <p:txBody>
          <a:bodyPr wrap="square">
            <a:spAutoFit/>
          </a:bodyPr>
          <a:lstStyle/>
          <a:p>
            <a:endParaRPr lang="en-US"/>
          </a:p>
        </p:txBody>
      </p:sp>
      <p:sp>
        <p:nvSpPr>
          <p:cNvPr id="1383438" name="Text Box 14"/>
          <p:cNvSpPr txBox="1">
            <a:spLocks noChangeArrowheads="1"/>
          </p:cNvSpPr>
          <p:nvPr/>
        </p:nvSpPr>
        <p:spPr bwMode="gray">
          <a:xfrm>
            <a:off x="1524000" y="4724400"/>
            <a:ext cx="1268412" cy="915988"/>
          </a:xfrm>
          <a:prstGeom prst="rect">
            <a:avLst/>
          </a:prstGeom>
          <a:noFill/>
          <a:ln w="25400">
            <a:noFill/>
            <a:miter lim="800000"/>
            <a:headEnd/>
            <a:tailEnd/>
          </a:ln>
          <a:effectLst/>
        </p:spPr>
        <p:txBody>
          <a:bodyPr>
            <a:spAutoFit/>
          </a:bodyPr>
          <a:lstStyle/>
          <a:p>
            <a:r>
              <a:rPr lang="en-US" altLang="zh-TW" dirty="0">
                <a:ea typeface="新細明體" pitchFamily="18" charset="-120"/>
              </a:rPr>
              <a:t>Change the height to </a:t>
            </a:r>
            <a:r>
              <a:rPr lang="en-US" altLang="zh-TW" i="1" dirty="0">
                <a:ea typeface="新細明體" pitchFamily="18" charset="-120"/>
              </a:rPr>
              <a:t>max+1</a:t>
            </a:r>
          </a:p>
        </p:txBody>
      </p:sp>
      <p:sp>
        <p:nvSpPr>
          <p:cNvPr id="16" name="Slide Number Placeholder 15"/>
          <p:cNvSpPr>
            <a:spLocks noGrp="1"/>
          </p:cNvSpPr>
          <p:nvPr>
            <p:ph type="sldNum" sz="quarter" idx="12"/>
          </p:nvPr>
        </p:nvSpPr>
        <p:spPr/>
        <p:txBody>
          <a:bodyPr/>
          <a:lstStyle/>
          <a:p>
            <a:fld id="{B6F15528-21DE-4FAA-801E-634DDDAF4B2B}" type="slidenum">
              <a:rPr lang="en-US" smtClean="0"/>
              <a:pPr/>
              <a:t>109</a:t>
            </a:fld>
            <a:endParaRPr 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0"/>
            <a:ext cx="8610600" cy="2795958"/>
          </a:xfrm>
          <a:prstGeom prst="rect">
            <a:avLst/>
          </a:prstGeom>
        </p:spPr>
        <p:txBody>
          <a:bodyPr wrap="square">
            <a:spAutoFit/>
          </a:bodyPr>
          <a:lstStyle/>
          <a:p>
            <a:pPr algn="just">
              <a:lnSpc>
                <a:spcPct val="150000"/>
              </a:lnSpc>
              <a:buFont typeface="Arial" pitchFamily="34" charset="0"/>
              <a:buChar char="•"/>
            </a:pPr>
            <a:r>
              <a:rPr lang="en-US" sz="2400" dirty="0">
                <a:latin typeface="Times New Roman" pitchFamily="18" charset="0"/>
                <a:cs typeface="Times New Roman" pitchFamily="18" charset="0"/>
              </a:rPr>
              <a:t>In line detection, the assumption is that lines are thin with respect to the size of the detector.</a:t>
            </a:r>
          </a:p>
          <a:p>
            <a:pPr algn="just">
              <a:lnSpc>
                <a:spcPct val="150000"/>
              </a:lnSpc>
              <a:buFont typeface="Arial" pitchFamily="34" charset="0"/>
              <a:buChar char="•"/>
            </a:pPr>
            <a:r>
              <a:rPr lang="en-US" sz="2400" dirty="0">
                <a:latin typeface="Times New Roman" pitchFamily="18" charset="0"/>
                <a:cs typeface="Times New Roman" pitchFamily="18" charset="0"/>
              </a:rPr>
              <a:t>The Laplacian detector in Fig. 10.4(a) is isotropic, so its response is independent of direction (with respect to the four directions of the    3 X 3 Laplacian mask: vertical, horizontal, and two diagonals).</a:t>
            </a:r>
          </a:p>
        </p:txBody>
      </p:sp>
      <p:pic>
        <p:nvPicPr>
          <p:cNvPr id="5" name="Picture 2"/>
          <p:cNvPicPr>
            <a:picLocks noChangeAspect="1" noChangeArrowheads="1"/>
          </p:cNvPicPr>
          <p:nvPr/>
        </p:nvPicPr>
        <p:blipFill>
          <a:blip r:embed="rId2">
            <a:lum bright="-10000"/>
          </a:blip>
          <a:srcRect/>
          <a:stretch>
            <a:fillRect/>
          </a:stretch>
        </p:blipFill>
        <p:spPr bwMode="auto">
          <a:xfrm>
            <a:off x="2209800" y="3200401"/>
            <a:ext cx="7772400" cy="2516187"/>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2819401" y="6019801"/>
            <a:ext cx="6629400" cy="530563"/>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p:cNvSpPr>
            <a:spLocks noGrp="1" noChangeArrowheads="1"/>
          </p:cNvSpPr>
          <p:nvPr>
            <p:ph type="title"/>
          </p:nvPr>
        </p:nvSpPr>
        <p:spPr>
          <a:xfrm>
            <a:off x="1981200" y="152400"/>
            <a:ext cx="8229600" cy="609600"/>
          </a:xfrm>
        </p:spPr>
        <p:txBody>
          <a:bodyPr>
            <a:normAutofit/>
          </a:bodyPr>
          <a:lstStyle/>
          <a:p>
            <a:pPr algn="l"/>
            <a:r>
              <a:rPr lang="en-US" altLang="zh-TW" sz="2800" dirty="0">
                <a:solidFill>
                  <a:srgbClr val="7030A0"/>
                </a:solidFill>
                <a:ea typeface="新細明體" pitchFamily="18" charset="-120"/>
              </a:rPr>
              <a:t>Example</a:t>
            </a:r>
          </a:p>
        </p:txBody>
      </p:sp>
      <p:pic>
        <p:nvPicPr>
          <p:cNvPr id="1384452" name="Picture 4"/>
          <p:cNvPicPr>
            <a:picLocks noGrp="1" noChangeAspect="1" noChangeArrowheads="1"/>
          </p:cNvPicPr>
          <p:nvPr>
            <p:ph type="body" idx="1"/>
          </p:nvPr>
        </p:nvPicPr>
        <p:blipFill>
          <a:blip r:embed="rId2"/>
          <a:srcRect/>
          <a:stretch>
            <a:fillRect/>
          </a:stretch>
        </p:blipFill>
        <p:spPr>
          <a:xfrm>
            <a:off x="1143000" y="914401"/>
            <a:ext cx="7924800" cy="5410199"/>
          </a:xfrm>
          <a:noFill/>
          <a:ln/>
        </p:spPr>
      </p:pic>
      <p:sp>
        <p:nvSpPr>
          <p:cNvPr id="1384453" name="Text Box 5"/>
          <p:cNvSpPr txBox="1">
            <a:spLocks noChangeArrowheads="1"/>
          </p:cNvSpPr>
          <p:nvPr/>
        </p:nvSpPr>
        <p:spPr bwMode="gray">
          <a:xfrm>
            <a:off x="9272588" y="2209800"/>
            <a:ext cx="1395412" cy="641350"/>
          </a:xfrm>
          <a:prstGeom prst="rect">
            <a:avLst/>
          </a:prstGeom>
          <a:noFill/>
          <a:ln w="25400">
            <a:noFill/>
            <a:miter lim="800000"/>
            <a:headEnd/>
            <a:tailEnd/>
          </a:ln>
          <a:effectLst/>
        </p:spPr>
        <p:txBody>
          <a:bodyPr>
            <a:spAutoFit/>
          </a:bodyPr>
          <a:lstStyle/>
          <a:p>
            <a:r>
              <a:rPr lang="en-US" altLang="zh-TW" dirty="0">
                <a:ea typeface="新細明體" pitchFamily="18" charset="-120"/>
              </a:rPr>
              <a:t>Gradient image</a:t>
            </a:r>
          </a:p>
        </p:txBody>
      </p:sp>
      <p:sp>
        <p:nvSpPr>
          <p:cNvPr id="1384454" name="Text Box 6"/>
          <p:cNvSpPr txBox="1">
            <a:spLocks noChangeArrowheads="1"/>
          </p:cNvSpPr>
          <p:nvPr/>
        </p:nvSpPr>
        <p:spPr bwMode="gray">
          <a:xfrm>
            <a:off x="9296400" y="4648200"/>
            <a:ext cx="1281112" cy="641350"/>
          </a:xfrm>
          <a:prstGeom prst="rect">
            <a:avLst/>
          </a:prstGeom>
          <a:noFill/>
          <a:ln w="25400">
            <a:noFill/>
            <a:miter lim="800000"/>
            <a:headEnd/>
            <a:tailEnd/>
          </a:ln>
          <a:effectLst/>
        </p:spPr>
        <p:txBody>
          <a:bodyPr>
            <a:spAutoFit/>
          </a:bodyPr>
          <a:lstStyle/>
          <a:p>
            <a:r>
              <a:rPr lang="en-US" altLang="zh-TW" dirty="0">
                <a:ea typeface="新細明體" pitchFamily="18" charset="-120"/>
              </a:rPr>
              <a:t>Segmented image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110</a:t>
            </a:fld>
            <a:endParaRPr lang="en-US"/>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C56B-EFF9-E47B-8675-C13BC289F1FE}"/>
              </a:ext>
            </a:extLst>
          </p:cNvPr>
          <p:cNvSpPr>
            <a:spLocks noGrp="1"/>
          </p:cNvSpPr>
          <p:nvPr>
            <p:ph type="title"/>
          </p:nvPr>
        </p:nvSpPr>
        <p:spPr>
          <a:xfrm>
            <a:off x="609600" y="274638"/>
            <a:ext cx="10972800" cy="571500"/>
          </a:xfrm>
        </p:spPr>
        <p:txBody>
          <a:bodyPr>
            <a:normAutofit fontScale="90000"/>
          </a:bodyPr>
          <a:lstStyle/>
          <a:p>
            <a:r>
              <a:rPr lang="en-IN" b="1" i="0" dirty="0">
                <a:solidFill>
                  <a:srgbClr val="191919"/>
                </a:solidFill>
                <a:effectLst/>
                <a:latin typeface="Inter"/>
              </a:rPr>
              <a:t>Types of Segmentation</a:t>
            </a:r>
            <a:br>
              <a:rPr lang="en-IN" b="1" i="0" dirty="0">
                <a:solidFill>
                  <a:srgbClr val="191919"/>
                </a:solidFill>
                <a:effectLst/>
                <a:latin typeface="Inter"/>
              </a:rPr>
            </a:br>
            <a:endParaRPr lang="en-IN" b="1" dirty="0"/>
          </a:p>
        </p:txBody>
      </p:sp>
      <p:sp>
        <p:nvSpPr>
          <p:cNvPr id="3" name="Content Placeholder 2">
            <a:extLst>
              <a:ext uri="{FF2B5EF4-FFF2-40B4-BE49-F238E27FC236}">
                <a16:creationId xmlns:a16="http://schemas.microsoft.com/office/drawing/2014/main" id="{2DBEFAE0-E1A5-A0D7-364C-DE7AFF61641C}"/>
              </a:ext>
            </a:extLst>
          </p:cNvPr>
          <p:cNvSpPr>
            <a:spLocks noGrp="1"/>
          </p:cNvSpPr>
          <p:nvPr>
            <p:ph idx="1"/>
          </p:nvPr>
        </p:nvSpPr>
        <p:spPr>
          <a:xfrm>
            <a:off x="609600" y="1295400"/>
            <a:ext cx="10972800" cy="3276600"/>
          </a:xfrm>
        </p:spPr>
        <p:txBody>
          <a:bodyPr/>
          <a:lstStyle/>
          <a:p>
            <a:r>
              <a:rPr lang="en-GB" b="0" i="0" dirty="0">
                <a:solidFill>
                  <a:srgbClr val="292929"/>
                </a:solidFill>
                <a:effectLst/>
                <a:latin typeface="Inter"/>
              </a:rPr>
              <a:t>Image segmentation modes are divided into three categories based on the amount and type of information that should be extracted from the image: </a:t>
            </a:r>
          </a:p>
          <a:p>
            <a:r>
              <a:rPr lang="en-GB" b="0" i="0" dirty="0">
                <a:solidFill>
                  <a:srgbClr val="292929"/>
                </a:solidFill>
                <a:effectLst/>
                <a:latin typeface="Inter"/>
              </a:rPr>
              <a:t>Instance: </a:t>
            </a:r>
          </a:p>
          <a:p>
            <a:pPr marL="0" indent="0">
              <a:buNone/>
            </a:pPr>
            <a:r>
              <a:rPr lang="en-GB" b="0" i="0" dirty="0">
                <a:solidFill>
                  <a:srgbClr val="292929"/>
                </a:solidFill>
                <a:effectLst/>
                <a:latin typeface="Inter"/>
              </a:rPr>
              <a:t>	Instance segmentation is a type of image segmentation that 	involves detecting and segmenting each object in an image.</a:t>
            </a:r>
          </a:p>
        </p:txBody>
      </p:sp>
      <p:sp>
        <p:nvSpPr>
          <p:cNvPr id="4" name="Slide Number Placeholder 3">
            <a:extLst>
              <a:ext uri="{FF2B5EF4-FFF2-40B4-BE49-F238E27FC236}">
                <a16:creationId xmlns:a16="http://schemas.microsoft.com/office/drawing/2014/main" id="{4D883161-35E8-ED27-10B7-7C333868E2AA}"/>
              </a:ext>
            </a:extLst>
          </p:cNvPr>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6160693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E4C68-DBC9-9EDC-26EC-F4429D8D5F9C}"/>
              </a:ext>
            </a:extLst>
          </p:cNvPr>
          <p:cNvSpPr>
            <a:spLocks noGrp="1"/>
          </p:cNvSpPr>
          <p:nvPr>
            <p:ph idx="1"/>
          </p:nvPr>
        </p:nvSpPr>
        <p:spPr>
          <a:xfrm>
            <a:off x="602974" y="136525"/>
            <a:ext cx="10972800" cy="3292476"/>
          </a:xfrm>
        </p:spPr>
        <p:txBody>
          <a:bodyPr/>
          <a:lstStyle/>
          <a:p>
            <a:pPr algn="just"/>
            <a:r>
              <a:rPr lang="en-GB" dirty="0">
                <a:solidFill>
                  <a:srgbClr val="292929"/>
                </a:solidFill>
                <a:latin typeface="Inter"/>
              </a:rPr>
              <a:t>S</a:t>
            </a:r>
            <a:r>
              <a:rPr lang="en-GB" b="0" i="0" dirty="0">
                <a:solidFill>
                  <a:srgbClr val="292929"/>
                </a:solidFill>
                <a:effectLst/>
                <a:latin typeface="Inter"/>
              </a:rPr>
              <a:t>emantic: image segmentation that involves </a:t>
            </a:r>
            <a:r>
              <a:rPr lang="en-GB" b="0" i="0" dirty="0" err="1">
                <a:solidFill>
                  <a:srgbClr val="292929"/>
                </a:solidFill>
                <a:effectLst/>
                <a:latin typeface="Inter"/>
              </a:rPr>
              <a:t>labeling</a:t>
            </a:r>
            <a:r>
              <a:rPr lang="en-GB" b="0" i="0" dirty="0">
                <a:solidFill>
                  <a:srgbClr val="292929"/>
                </a:solidFill>
                <a:effectLst/>
                <a:latin typeface="Inter"/>
              </a:rPr>
              <a:t> each pixel in an image with a corresponding class label with no other information or context taken into consideration.</a:t>
            </a:r>
          </a:p>
          <a:p>
            <a:pPr algn="just"/>
            <a:r>
              <a:rPr lang="en-GB" dirty="0">
                <a:solidFill>
                  <a:srgbClr val="292929"/>
                </a:solidFill>
                <a:latin typeface="Inter"/>
              </a:rPr>
              <a:t>P</a:t>
            </a:r>
            <a:r>
              <a:rPr lang="en-GB" b="0" i="0" dirty="0">
                <a:solidFill>
                  <a:srgbClr val="292929"/>
                </a:solidFill>
                <a:effectLst/>
                <a:latin typeface="Inter"/>
              </a:rPr>
              <a:t>anoptic:  It is a combination of semantic and instance segmentation. It involves </a:t>
            </a:r>
            <a:r>
              <a:rPr lang="en-GB" b="0" i="0" dirty="0" err="1">
                <a:solidFill>
                  <a:srgbClr val="292929"/>
                </a:solidFill>
                <a:effectLst/>
                <a:latin typeface="Inter"/>
              </a:rPr>
              <a:t>labeling</a:t>
            </a:r>
            <a:r>
              <a:rPr lang="en-GB" b="0" i="0" dirty="0">
                <a:solidFill>
                  <a:srgbClr val="292929"/>
                </a:solidFill>
                <a:effectLst/>
                <a:latin typeface="Inter"/>
              </a:rPr>
              <a:t> each pixel with a class label and identifying each object instance in the image.</a:t>
            </a:r>
            <a:endParaRPr lang="en-IN" dirty="0"/>
          </a:p>
          <a:p>
            <a:pPr algn="just"/>
            <a:endParaRPr lang="en-IN" dirty="0"/>
          </a:p>
        </p:txBody>
      </p:sp>
      <p:sp>
        <p:nvSpPr>
          <p:cNvPr id="4" name="Slide Number Placeholder 3">
            <a:extLst>
              <a:ext uri="{FF2B5EF4-FFF2-40B4-BE49-F238E27FC236}">
                <a16:creationId xmlns:a16="http://schemas.microsoft.com/office/drawing/2014/main" id="{6EF62F2C-46BB-C259-E0E2-A6798922F35C}"/>
              </a:ext>
            </a:extLst>
          </p:cNvPr>
          <p:cNvSpPr>
            <a:spLocks noGrp="1"/>
          </p:cNvSpPr>
          <p:nvPr>
            <p:ph type="sldNum" sz="quarter" idx="12"/>
          </p:nvPr>
        </p:nvSpPr>
        <p:spPr/>
        <p:txBody>
          <a:bodyPr/>
          <a:lstStyle/>
          <a:p>
            <a:fld id="{B6F15528-21DE-4FAA-801E-634DDDAF4B2B}" type="slidenum">
              <a:rPr lang="en-US" smtClean="0"/>
              <a:pPr/>
              <a:t>112</a:t>
            </a:fld>
            <a:endParaRPr lang="en-US"/>
          </a:p>
        </p:txBody>
      </p:sp>
      <p:pic>
        <p:nvPicPr>
          <p:cNvPr id="6" name="Picture 5">
            <a:extLst>
              <a:ext uri="{FF2B5EF4-FFF2-40B4-BE49-F238E27FC236}">
                <a16:creationId xmlns:a16="http://schemas.microsoft.com/office/drawing/2014/main" id="{0602B131-C13F-C557-BBF1-92BD87D20B17}"/>
              </a:ext>
            </a:extLst>
          </p:cNvPr>
          <p:cNvPicPr>
            <a:picLocks noChangeAspect="1"/>
          </p:cNvPicPr>
          <p:nvPr/>
        </p:nvPicPr>
        <p:blipFill>
          <a:blip r:embed="rId2"/>
          <a:stretch>
            <a:fillRect/>
          </a:stretch>
        </p:blipFill>
        <p:spPr>
          <a:xfrm>
            <a:off x="261425" y="3589338"/>
            <a:ext cx="3124200" cy="2528558"/>
          </a:xfrm>
          <a:prstGeom prst="rect">
            <a:avLst/>
          </a:prstGeom>
        </p:spPr>
      </p:pic>
      <p:pic>
        <p:nvPicPr>
          <p:cNvPr id="8" name="Picture 7">
            <a:extLst>
              <a:ext uri="{FF2B5EF4-FFF2-40B4-BE49-F238E27FC236}">
                <a16:creationId xmlns:a16="http://schemas.microsoft.com/office/drawing/2014/main" id="{34499C63-10E0-FC22-9AD1-1DC1F8242D3B}"/>
              </a:ext>
            </a:extLst>
          </p:cNvPr>
          <p:cNvPicPr>
            <a:picLocks noChangeAspect="1"/>
          </p:cNvPicPr>
          <p:nvPr/>
        </p:nvPicPr>
        <p:blipFill>
          <a:blip r:embed="rId3"/>
          <a:stretch>
            <a:fillRect/>
          </a:stretch>
        </p:blipFill>
        <p:spPr>
          <a:xfrm>
            <a:off x="3454401" y="3810000"/>
            <a:ext cx="4324350" cy="2289567"/>
          </a:xfrm>
          <a:prstGeom prst="rect">
            <a:avLst/>
          </a:prstGeom>
        </p:spPr>
      </p:pic>
      <p:pic>
        <p:nvPicPr>
          <p:cNvPr id="10" name="Picture 9">
            <a:extLst>
              <a:ext uri="{FF2B5EF4-FFF2-40B4-BE49-F238E27FC236}">
                <a16:creationId xmlns:a16="http://schemas.microsoft.com/office/drawing/2014/main" id="{75153B08-ED3F-3D96-D55F-AF5DEDC2976B}"/>
              </a:ext>
            </a:extLst>
          </p:cNvPr>
          <p:cNvPicPr>
            <a:picLocks noChangeAspect="1"/>
          </p:cNvPicPr>
          <p:nvPr/>
        </p:nvPicPr>
        <p:blipFill>
          <a:blip r:embed="rId4"/>
          <a:stretch>
            <a:fillRect/>
          </a:stretch>
        </p:blipFill>
        <p:spPr>
          <a:xfrm>
            <a:off x="7847527" y="3908584"/>
            <a:ext cx="4160277" cy="2190983"/>
          </a:xfrm>
          <a:prstGeom prst="rect">
            <a:avLst/>
          </a:prstGeom>
        </p:spPr>
      </p:pic>
    </p:spTree>
    <p:extLst>
      <p:ext uri="{BB962C8B-B14F-4D97-AF65-F5344CB8AC3E}">
        <p14:creationId xmlns:p14="http://schemas.microsoft.com/office/powerpoint/2010/main" val="42016837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9F2E2-0766-2F65-B4AD-BA6581934338}"/>
              </a:ext>
            </a:extLst>
          </p:cNvPr>
          <p:cNvSpPr>
            <a:spLocks noGrp="1"/>
          </p:cNvSpPr>
          <p:nvPr>
            <p:ph type="title"/>
          </p:nvPr>
        </p:nvSpPr>
        <p:spPr>
          <a:xfrm>
            <a:off x="16565" y="92075"/>
            <a:ext cx="10972800" cy="365125"/>
          </a:xfrm>
        </p:spPr>
        <p:txBody>
          <a:bodyPr>
            <a:normAutofit fontScale="90000"/>
          </a:bodyPr>
          <a:lstStyle/>
          <a:p>
            <a:r>
              <a:rPr lang="en-GB" dirty="0"/>
              <a:t>Segmentation : Traditional methods</a:t>
            </a:r>
            <a:endParaRPr lang="en-IN" dirty="0"/>
          </a:p>
        </p:txBody>
      </p:sp>
      <p:sp>
        <p:nvSpPr>
          <p:cNvPr id="3" name="Content Placeholder 2">
            <a:extLst>
              <a:ext uri="{FF2B5EF4-FFF2-40B4-BE49-F238E27FC236}">
                <a16:creationId xmlns:a16="http://schemas.microsoft.com/office/drawing/2014/main" id="{3DD57F68-90B7-2B45-AF2B-481E1E755786}"/>
              </a:ext>
            </a:extLst>
          </p:cNvPr>
          <p:cNvSpPr>
            <a:spLocks noGrp="1"/>
          </p:cNvSpPr>
          <p:nvPr>
            <p:ph idx="1"/>
          </p:nvPr>
        </p:nvSpPr>
        <p:spPr>
          <a:xfrm>
            <a:off x="573157" y="767763"/>
            <a:ext cx="10972800" cy="5555458"/>
          </a:xfrm>
        </p:spPr>
        <p:txBody>
          <a:bodyPr>
            <a:normAutofit fontScale="25000" lnSpcReduction="20000"/>
          </a:bodyPr>
          <a:lstStyle/>
          <a:p>
            <a:pPr algn="just" fontAlgn="base"/>
            <a:r>
              <a:rPr lang="en-GB" sz="8000" b="0" i="0" dirty="0">
                <a:solidFill>
                  <a:srgbClr val="161616"/>
                </a:solidFill>
                <a:effectLst/>
                <a:latin typeface="IBM Plex Sans" panose="020B0503050203000203" pitchFamily="34" charset="0"/>
              </a:rPr>
              <a:t>Common traditional (or "classic") image segmentation techniques include:</a:t>
            </a:r>
          </a:p>
          <a:p>
            <a:pPr algn="just" fontAlgn="base">
              <a:buFont typeface="Arial" panose="020B0604020202020204" pitchFamily="34" charset="0"/>
              <a:buChar char="•"/>
            </a:pPr>
            <a:r>
              <a:rPr lang="en-GB" sz="8000" b="1" i="0" dirty="0">
                <a:solidFill>
                  <a:srgbClr val="161616"/>
                </a:solidFill>
                <a:effectLst/>
                <a:latin typeface="inherit"/>
              </a:rPr>
              <a:t>Thresholding: </a:t>
            </a:r>
            <a:r>
              <a:rPr lang="en-GB" sz="8000" b="0" i="0" dirty="0">
                <a:solidFill>
                  <a:srgbClr val="161616"/>
                </a:solidFill>
                <a:effectLst/>
                <a:latin typeface="inherit"/>
              </a:rPr>
              <a:t>Thresholding methods create binary images, classifying pixels based on whether their intensity is above or below a given “threshold value”. Otsu’s method is often used to determine the threshold value that minimizes intra-class variation.</a:t>
            </a:r>
          </a:p>
          <a:p>
            <a:pPr algn="just" fontAlgn="base">
              <a:buFont typeface="Arial" panose="020B0604020202020204" pitchFamily="34" charset="0"/>
              <a:buChar char="•"/>
            </a:pPr>
            <a:r>
              <a:rPr lang="en-GB" sz="8000" b="1" i="0" dirty="0">
                <a:solidFill>
                  <a:srgbClr val="161616"/>
                </a:solidFill>
                <a:effectLst/>
                <a:latin typeface="inherit"/>
              </a:rPr>
              <a:t>Histograms: </a:t>
            </a:r>
            <a:r>
              <a:rPr lang="en-GB" sz="8000" b="0" i="0" dirty="0">
                <a:solidFill>
                  <a:srgbClr val="161616"/>
                </a:solidFill>
                <a:effectLst/>
                <a:latin typeface="inherit"/>
              </a:rPr>
              <a:t>Histograms, which plot the frequency of certain pixel values in an image, are often used to define thresholds. For example, histograms can infer the values of background pixels, helping isolate object pixels.</a:t>
            </a:r>
          </a:p>
          <a:p>
            <a:pPr algn="just" fontAlgn="base">
              <a:buFont typeface="Arial" panose="020B0604020202020204" pitchFamily="34" charset="0"/>
              <a:buChar char="•"/>
            </a:pPr>
            <a:r>
              <a:rPr lang="en-GB" sz="8000" b="1" i="0" dirty="0">
                <a:solidFill>
                  <a:srgbClr val="161616"/>
                </a:solidFill>
                <a:effectLst/>
                <a:latin typeface="inherit"/>
              </a:rPr>
              <a:t>Edge detection: </a:t>
            </a:r>
            <a:r>
              <a:rPr lang="en-GB" sz="8000" b="0" i="0" dirty="0">
                <a:solidFill>
                  <a:srgbClr val="161616"/>
                </a:solidFill>
                <a:effectLst/>
                <a:latin typeface="inherit"/>
              </a:rPr>
              <a:t>Edge detection methods identify the boundaries of objects or classes by detecting discontinuities in brightness or contrast.</a:t>
            </a:r>
          </a:p>
          <a:p>
            <a:pPr algn="just" fontAlgn="base">
              <a:buFont typeface="Arial" panose="020B0604020202020204" pitchFamily="34" charset="0"/>
              <a:buChar char="•"/>
            </a:pPr>
            <a:r>
              <a:rPr lang="en-GB" sz="8000" b="1" i="0" dirty="0">
                <a:solidFill>
                  <a:srgbClr val="161616"/>
                </a:solidFill>
                <a:effectLst/>
                <a:latin typeface="inherit"/>
              </a:rPr>
              <a:t>Watersheds: </a:t>
            </a:r>
            <a:r>
              <a:rPr lang="en-GB" sz="8000" b="0" i="0" dirty="0">
                <a:solidFill>
                  <a:srgbClr val="161616"/>
                </a:solidFill>
                <a:effectLst/>
                <a:latin typeface="inherit"/>
              </a:rPr>
              <a:t>Watershed algorithms transform images into grayscale, then generate a topographical map in which each pixel’s “elevation” is determined by its brightness. Regions, boundaries and objects can be inferred from where “valleys”, “ridges” and “catchment basins” form.</a:t>
            </a:r>
          </a:p>
          <a:p>
            <a:pPr algn="just" fontAlgn="base">
              <a:buFont typeface="Arial" panose="020B0604020202020204" pitchFamily="34" charset="0"/>
              <a:buChar char="•"/>
            </a:pPr>
            <a:r>
              <a:rPr lang="en-GB" sz="8000" b="1" i="0" dirty="0">
                <a:solidFill>
                  <a:srgbClr val="161616"/>
                </a:solidFill>
                <a:effectLst/>
                <a:latin typeface="inherit"/>
              </a:rPr>
              <a:t>Region-based segmentation: </a:t>
            </a:r>
            <a:r>
              <a:rPr lang="en-GB" sz="8000" b="0" i="0" dirty="0">
                <a:solidFill>
                  <a:srgbClr val="161616"/>
                </a:solidFill>
                <a:effectLst/>
                <a:latin typeface="inherit"/>
              </a:rPr>
              <a:t>Starting with one or more “seed pixels”, region-growing algorithms group together </a:t>
            </a:r>
            <a:r>
              <a:rPr lang="en-GB" sz="8000" b="0" i="0" dirty="0" err="1">
                <a:solidFill>
                  <a:srgbClr val="161616"/>
                </a:solidFill>
                <a:effectLst/>
                <a:latin typeface="inherit"/>
              </a:rPr>
              <a:t>neighboring</a:t>
            </a:r>
            <a:r>
              <a:rPr lang="en-GB" sz="8000" b="0" i="0" dirty="0">
                <a:solidFill>
                  <a:srgbClr val="161616"/>
                </a:solidFill>
                <a:effectLst/>
                <a:latin typeface="inherit"/>
              </a:rPr>
              <a:t> pixels with similar characteristics. Algorithms can be agglomerative or divisive.</a:t>
            </a:r>
          </a:p>
          <a:p>
            <a:pPr algn="just" fontAlgn="base">
              <a:buFont typeface="Arial" panose="020B0604020202020204" pitchFamily="34" charset="0"/>
              <a:buChar char="•"/>
            </a:pPr>
            <a:r>
              <a:rPr lang="en-GB" sz="8000" b="1" i="0" dirty="0">
                <a:solidFill>
                  <a:srgbClr val="161616"/>
                </a:solidFill>
                <a:effectLst/>
                <a:latin typeface="inherit"/>
              </a:rPr>
              <a:t>Clustering-based segmentation: </a:t>
            </a:r>
            <a:r>
              <a:rPr lang="en-GB" sz="8000" b="0" i="0" dirty="0">
                <a:solidFill>
                  <a:srgbClr val="161616"/>
                </a:solidFill>
                <a:effectLst/>
                <a:latin typeface="inherit"/>
              </a:rPr>
              <a:t>An </a:t>
            </a:r>
            <a:r>
              <a:rPr lang="en-GB" sz="8000" b="0" i="0" u="none" strike="noStrike" dirty="0">
                <a:solidFill>
                  <a:srgbClr val="0062FE"/>
                </a:solidFill>
                <a:effectLst/>
                <a:latin typeface="inherit"/>
                <a:hlinkClick r:id="rId2"/>
              </a:rPr>
              <a:t>unsupervised learning</a:t>
            </a:r>
            <a:r>
              <a:rPr lang="en-GB" sz="8000" b="0" i="0" dirty="0">
                <a:solidFill>
                  <a:srgbClr val="161616"/>
                </a:solidFill>
                <a:effectLst/>
                <a:latin typeface="inherit"/>
              </a:rPr>
              <a:t> method, clustering algorithms divide visual data into clusters of pixels with similar values. A common variant is </a:t>
            </a:r>
            <a:r>
              <a:rPr lang="en-GB" sz="8000" b="0" i="0" u="none" strike="noStrike" dirty="0">
                <a:solidFill>
                  <a:srgbClr val="0062FE"/>
                </a:solidFill>
                <a:effectLst/>
                <a:latin typeface="inherit"/>
                <a:hlinkClick r:id="rId3"/>
              </a:rPr>
              <a:t>K-means clustering</a:t>
            </a:r>
            <a:r>
              <a:rPr lang="en-GB" sz="8000" b="0" i="0" dirty="0">
                <a:solidFill>
                  <a:srgbClr val="161616"/>
                </a:solidFill>
                <a:effectLst/>
                <a:latin typeface="inherit"/>
              </a:rPr>
              <a:t>, in which </a:t>
            </a:r>
            <a:r>
              <a:rPr lang="en-GB" sz="8000" b="0" i="1" dirty="0">
                <a:solidFill>
                  <a:srgbClr val="161616"/>
                </a:solidFill>
                <a:effectLst/>
                <a:latin typeface="inherit"/>
              </a:rPr>
              <a:t>k</a:t>
            </a:r>
            <a:r>
              <a:rPr lang="en-GB" sz="8000" b="0" i="0" dirty="0">
                <a:solidFill>
                  <a:srgbClr val="161616"/>
                </a:solidFill>
                <a:effectLst/>
                <a:latin typeface="inherit"/>
              </a:rPr>
              <a:t> is the number of clusters: pixel values are plotted as data points, and </a:t>
            </a:r>
            <a:r>
              <a:rPr lang="en-GB" sz="8000" b="0" i="1" dirty="0">
                <a:solidFill>
                  <a:srgbClr val="161616"/>
                </a:solidFill>
                <a:effectLst/>
                <a:latin typeface="inherit"/>
              </a:rPr>
              <a:t>k </a:t>
            </a:r>
            <a:r>
              <a:rPr lang="en-GB" sz="8000" b="0" i="0" dirty="0">
                <a:solidFill>
                  <a:srgbClr val="161616"/>
                </a:solidFill>
                <a:effectLst/>
                <a:latin typeface="inherit"/>
              </a:rPr>
              <a:t>random points are selected as </a:t>
            </a:r>
            <a:r>
              <a:rPr lang="en-GB" sz="8000" b="0" i="0" dirty="0" err="1">
                <a:solidFill>
                  <a:srgbClr val="161616"/>
                </a:solidFill>
                <a:effectLst/>
                <a:latin typeface="inherit"/>
              </a:rPr>
              <a:t>center</a:t>
            </a:r>
            <a:r>
              <a:rPr lang="en-GB" sz="8000" b="0" i="0" dirty="0">
                <a:solidFill>
                  <a:srgbClr val="161616"/>
                </a:solidFill>
                <a:effectLst/>
                <a:latin typeface="inherit"/>
              </a:rPr>
              <a:t> of a cluster (“centroid”). Each pixel is assigned to a cluster based on the nearest—that is, most similar—centroid. Centroids are then relocated to the mean of each cluster and the process is repeated, relocating centroids with each iteration until clusters have stabilized. </a:t>
            </a:r>
          </a:p>
          <a:p>
            <a:pPr algn="just"/>
            <a:endParaRPr lang="en-IN" dirty="0"/>
          </a:p>
        </p:txBody>
      </p:sp>
      <p:sp>
        <p:nvSpPr>
          <p:cNvPr id="4" name="Slide Number Placeholder 3">
            <a:extLst>
              <a:ext uri="{FF2B5EF4-FFF2-40B4-BE49-F238E27FC236}">
                <a16:creationId xmlns:a16="http://schemas.microsoft.com/office/drawing/2014/main" id="{EE8AEBB4-0C5F-95E0-4C3D-02937233E7F9}"/>
              </a:ext>
            </a:extLst>
          </p:cNvPr>
          <p:cNvSpPr>
            <a:spLocks noGrp="1"/>
          </p:cNvSpPr>
          <p:nvPr>
            <p:ph type="sldNum" sz="quarter" idx="12"/>
          </p:nvPr>
        </p:nvSpPr>
        <p:spPr/>
        <p:txBody>
          <a:bodyPr/>
          <a:lstStyle/>
          <a:p>
            <a:fld id="{B6F15528-21DE-4FAA-801E-634DDDAF4B2B}" type="slidenum">
              <a:rPr lang="en-US" smtClean="0"/>
              <a:pPr/>
              <a:t>113</a:t>
            </a:fld>
            <a:endParaRPr lang="en-US"/>
          </a:p>
        </p:txBody>
      </p:sp>
    </p:spTree>
    <p:extLst>
      <p:ext uri="{BB962C8B-B14F-4D97-AF65-F5344CB8AC3E}">
        <p14:creationId xmlns:p14="http://schemas.microsoft.com/office/powerpoint/2010/main" val="878507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BDAA-A577-5D11-0B53-F3A847696E8D}"/>
              </a:ext>
            </a:extLst>
          </p:cNvPr>
          <p:cNvSpPr>
            <a:spLocks noGrp="1"/>
          </p:cNvSpPr>
          <p:nvPr>
            <p:ph type="title"/>
          </p:nvPr>
        </p:nvSpPr>
        <p:spPr>
          <a:xfrm>
            <a:off x="152400" y="0"/>
            <a:ext cx="10972800" cy="838200"/>
          </a:xfrm>
        </p:spPr>
        <p:txBody>
          <a:bodyPr/>
          <a:lstStyle/>
          <a:p>
            <a:r>
              <a:rPr lang="en-GB" b="0" i="0" dirty="0">
                <a:solidFill>
                  <a:srgbClr val="161616"/>
                </a:solidFill>
                <a:effectLst/>
                <a:latin typeface="IBM Plex Sans" panose="020B0503050203000203" pitchFamily="34" charset="0"/>
              </a:rPr>
              <a:t>Deep learning image segmentation models</a:t>
            </a:r>
            <a:endParaRPr lang="en-IN" dirty="0"/>
          </a:p>
        </p:txBody>
      </p:sp>
      <p:sp>
        <p:nvSpPr>
          <p:cNvPr id="3" name="Content Placeholder 2">
            <a:extLst>
              <a:ext uri="{FF2B5EF4-FFF2-40B4-BE49-F238E27FC236}">
                <a16:creationId xmlns:a16="http://schemas.microsoft.com/office/drawing/2014/main" id="{F623746D-C3CA-1EB7-F55F-FAF505468030}"/>
              </a:ext>
            </a:extLst>
          </p:cNvPr>
          <p:cNvSpPr>
            <a:spLocks noGrp="1"/>
          </p:cNvSpPr>
          <p:nvPr>
            <p:ph idx="1"/>
          </p:nvPr>
        </p:nvSpPr>
        <p:spPr>
          <a:xfrm>
            <a:off x="609600" y="838200"/>
            <a:ext cx="10972800" cy="5883276"/>
          </a:xfrm>
        </p:spPr>
        <p:txBody>
          <a:bodyPr>
            <a:normAutofit fontScale="62500" lnSpcReduction="20000"/>
          </a:bodyPr>
          <a:lstStyle/>
          <a:p>
            <a:pPr algn="just" fontAlgn="base"/>
            <a:r>
              <a:rPr lang="en-GB" b="0" i="0" dirty="0">
                <a:solidFill>
                  <a:srgbClr val="161616"/>
                </a:solidFill>
                <a:effectLst/>
                <a:latin typeface="IBM Plex Sans" panose="020B0503050203000203" pitchFamily="34" charset="0"/>
              </a:rPr>
              <a:t>Prominent deep learning models used in image segmentation include:</a:t>
            </a:r>
          </a:p>
          <a:p>
            <a:pPr algn="just" fontAlgn="base">
              <a:buFont typeface="Arial" panose="020B0604020202020204" pitchFamily="34" charset="0"/>
              <a:buChar char="•"/>
            </a:pPr>
            <a:r>
              <a:rPr lang="en-GB" b="1" i="0" dirty="0">
                <a:solidFill>
                  <a:srgbClr val="161616"/>
                </a:solidFill>
                <a:effectLst/>
                <a:latin typeface="inherit"/>
              </a:rPr>
              <a:t>Fully Convolutional Networks (FCNs): </a:t>
            </a:r>
            <a:r>
              <a:rPr lang="en-GB" b="0" i="0" dirty="0">
                <a:solidFill>
                  <a:srgbClr val="161616"/>
                </a:solidFill>
                <a:effectLst/>
                <a:latin typeface="inherit"/>
              </a:rPr>
              <a:t>FCNs, often used for semantic segmentation, are a type of convolutional neural network (CNN) with no fixed layers. An </a:t>
            </a:r>
            <a:r>
              <a:rPr lang="en-GB" b="0" i="1" dirty="0">
                <a:solidFill>
                  <a:srgbClr val="161616"/>
                </a:solidFill>
                <a:effectLst/>
                <a:latin typeface="inherit"/>
              </a:rPr>
              <a:t>encoder network </a:t>
            </a:r>
            <a:r>
              <a:rPr lang="en-GB" b="0" i="0" u="none" strike="noStrike" dirty="0">
                <a:solidFill>
                  <a:srgbClr val="0062FE"/>
                </a:solidFill>
                <a:effectLst/>
                <a:latin typeface="inherit"/>
                <a:hlinkClick r:id="rId2"/>
              </a:rPr>
              <a:t>passes visual input data through convolutional layers</a:t>
            </a:r>
            <a:r>
              <a:rPr lang="en-GB" b="0" i="0" dirty="0">
                <a:solidFill>
                  <a:srgbClr val="161616"/>
                </a:solidFill>
                <a:effectLst/>
                <a:latin typeface="inherit"/>
              </a:rPr>
              <a:t> to extract features relevant to segmentation or classification, and compresses (or </a:t>
            </a:r>
            <a:r>
              <a:rPr lang="en-GB" b="0" i="0" dirty="0" err="1">
                <a:solidFill>
                  <a:srgbClr val="161616"/>
                </a:solidFill>
                <a:effectLst/>
                <a:latin typeface="inherit"/>
              </a:rPr>
              <a:t>downsamples</a:t>
            </a:r>
            <a:r>
              <a:rPr lang="en-GB" b="0" i="0" dirty="0">
                <a:solidFill>
                  <a:srgbClr val="161616"/>
                </a:solidFill>
                <a:effectLst/>
                <a:latin typeface="inherit"/>
              </a:rPr>
              <a:t>) this feature data to remove non-essential information. This compressed data is then fed into </a:t>
            </a:r>
            <a:r>
              <a:rPr lang="en-GB" b="0" i="1" dirty="0">
                <a:solidFill>
                  <a:srgbClr val="161616"/>
                </a:solidFill>
                <a:effectLst/>
                <a:latin typeface="inherit"/>
              </a:rPr>
              <a:t>decoder </a:t>
            </a:r>
            <a:r>
              <a:rPr lang="en-GB" b="0" i="0" dirty="0">
                <a:solidFill>
                  <a:srgbClr val="161616"/>
                </a:solidFill>
                <a:effectLst/>
                <a:latin typeface="inherit"/>
              </a:rPr>
              <a:t>layers</a:t>
            </a:r>
            <a:r>
              <a:rPr lang="en-GB" b="0" i="1" dirty="0">
                <a:solidFill>
                  <a:srgbClr val="161616"/>
                </a:solidFill>
                <a:effectLst/>
                <a:latin typeface="inherit"/>
              </a:rPr>
              <a:t>,</a:t>
            </a:r>
            <a:r>
              <a:rPr lang="en-GB" b="0" i="0" dirty="0">
                <a:solidFill>
                  <a:srgbClr val="161616"/>
                </a:solidFill>
                <a:effectLst/>
                <a:latin typeface="inherit"/>
              </a:rPr>
              <a:t> </a:t>
            </a:r>
            <a:r>
              <a:rPr lang="en-GB" b="0" i="0" dirty="0" err="1">
                <a:solidFill>
                  <a:srgbClr val="161616"/>
                </a:solidFill>
                <a:effectLst/>
                <a:latin typeface="inherit"/>
              </a:rPr>
              <a:t>upsampling</a:t>
            </a:r>
            <a:r>
              <a:rPr lang="en-GB" b="0" i="0" dirty="0">
                <a:solidFill>
                  <a:srgbClr val="161616"/>
                </a:solidFill>
                <a:effectLst/>
                <a:latin typeface="inherit"/>
              </a:rPr>
              <a:t> the extracted feature data to reconstruct the input image with segmentation masks.</a:t>
            </a:r>
          </a:p>
          <a:p>
            <a:pPr algn="just" fontAlgn="base">
              <a:buFont typeface="Arial" panose="020B0604020202020204" pitchFamily="34" charset="0"/>
              <a:buChar char="•"/>
            </a:pPr>
            <a:r>
              <a:rPr lang="en-GB" b="1" i="0" dirty="0">
                <a:solidFill>
                  <a:srgbClr val="161616"/>
                </a:solidFill>
                <a:effectLst/>
                <a:latin typeface="inherit"/>
              </a:rPr>
              <a:t>U-Nets: </a:t>
            </a:r>
            <a:r>
              <a:rPr lang="en-GB" b="0" i="0" dirty="0">
                <a:solidFill>
                  <a:srgbClr val="161616"/>
                </a:solidFill>
                <a:effectLst/>
                <a:latin typeface="inherit"/>
              </a:rPr>
              <a:t>U-Nets modify FCN architecture to reduce data loss during </a:t>
            </a:r>
            <a:r>
              <a:rPr lang="en-GB" b="0" i="0" dirty="0" err="1">
                <a:solidFill>
                  <a:srgbClr val="161616"/>
                </a:solidFill>
                <a:effectLst/>
                <a:latin typeface="inherit"/>
              </a:rPr>
              <a:t>downsampling</a:t>
            </a:r>
            <a:r>
              <a:rPr lang="en-GB" b="0" i="0" dirty="0">
                <a:solidFill>
                  <a:srgbClr val="161616"/>
                </a:solidFill>
                <a:effectLst/>
                <a:latin typeface="inherit"/>
              </a:rPr>
              <a:t> with </a:t>
            </a:r>
            <a:r>
              <a:rPr lang="en-GB" b="0" i="1" dirty="0">
                <a:solidFill>
                  <a:srgbClr val="161616"/>
                </a:solidFill>
                <a:effectLst/>
                <a:latin typeface="inherit"/>
              </a:rPr>
              <a:t>skip connections</a:t>
            </a:r>
            <a:r>
              <a:rPr lang="en-GB" b="0" i="0" dirty="0">
                <a:solidFill>
                  <a:srgbClr val="161616"/>
                </a:solidFill>
                <a:effectLst/>
                <a:latin typeface="inherit"/>
              </a:rPr>
              <a:t>, preserving greater detail by selectively bypassing some convolutional layers as information and gradients move through the neural network. Its name is derived from the shape of diagrams demonstrating the arrangement of its layers.</a:t>
            </a:r>
          </a:p>
          <a:p>
            <a:pPr algn="just" fontAlgn="base">
              <a:buFont typeface="Arial" panose="020B0604020202020204" pitchFamily="34" charset="0"/>
              <a:buChar char="•"/>
            </a:pPr>
            <a:r>
              <a:rPr lang="en-GB" b="1" i="0" dirty="0" err="1">
                <a:solidFill>
                  <a:srgbClr val="161616"/>
                </a:solidFill>
                <a:effectLst/>
                <a:latin typeface="inherit"/>
              </a:rPr>
              <a:t>Deeplab</a:t>
            </a:r>
            <a:r>
              <a:rPr lang="en-GB" b="1" i="0" dirty="0">
                <a:solidFill>
                  <a:srgbClr val="161616"/>
                </a:solidFill>
                <a:effectLst/>
                <a:latin typeface="inherit"/>
              </a:rPr>
              <a:t>: </a:t>
            </a:r>
            <a:r>
              <a:rPr lang="en-GB" b="0" i="0" dirty="0">
                <a:solidFill>
                  <a:srgbClr val="161616"/>
                </a:solidFill>
                <a:effectLst/>
                <a:latin typeface="inherit"/>
              </a:rPr>
              <a:t>Like U-Nets, </a:t>
            </a:r>
            <a:r>
              <a:rPr lang="en-GB" b="0" i="0" dirty="0" err="1">
                <a:solidFill>
                  <a:srgbClr val="161616"/>
                </a:solidFill>
                <a:effectLst/>
                <a:latin typeface="inherit"/>
              </a:rPr>
              <a:t>Deeplab</a:t>
            </a:r>
            <a:r>
              <a:rPr lang="en-GB" b="0" i="0" dirty="0">
                <a:solidFill>
                  <a:srgbClr val="161616"/>
                </a:solidFill>
                <a:effectLst/>
                <a:latin typeface="inherit"/>
              </a:rPr>
              <a:t> is a modified FCN architecture. In addition to skip connections, it uses diluted (or “</a:t>
            </a:r>
            <a:r>
              <a:rPr lang="en-GB" b="0" i="0" dirty="0" err="1">
                <a:solidFill>
                  <a:srgbClr val="161616"/>
                </a:solidFill>
                <a:effectLst/>
                <a:latin typeface="inherit"/>
              </a:rPr>
              <a:t>atrous</a:t>
            </a:r>
            <a:r>
              <a:rPr lang="en-GB" b="0" i="0" dirty="0">
                <a:solidFill>
                  <a:srgbClr val="161616"/>
                </a:solidFill>
                <a:effectLst/>
                <a:latin typeface="inherit"/>
              </a:rPr>
              <a:t>”) convolution to yield larger output maps without necessitating additional computational power.</a:t>
            </a:r>
          </a:p>
          <a:p>
            <a:pPr algn="just" fontAlgn="base">
              <a:buFont typeface="Arial" panose="020B0604020202020204" pitchFamily="34" charset="0"/>
              <a:buChar char="•"/>
            </a:pPr>
            <a:r>
              <a:rPr lang="en-GB" b="1" i="0" dirty="0">
                <a:solidFill>
                  <a:srgbClr val="161616"/>
                </a:solidFill>
                <a:effectLst/>
                <a:latin typeface="inherit"/>
              </a:rPr>
              <a:t>Mask R-CNNs: </a:t>
            </a:r>
            <a:r>
              <a:rPr lang="en-GB" b="0" i="0" dirty="0">
                <a:solidFill>
                  <a:srgbClr val="161616"/>
                </a:solidFill>
                <a:effectLst/>
                <a:latin typeface="inherit"/>
              </a:rPr>
              <a:t>Mask R-CNNs are a leading model for instance segmentation. Mask R-CNNs combine a region proposal network (RPN) that generates bounding boxes for each potential instance with an FCN-based “mask head” that generates segmentation masks within each confirmed bounding box.</a:t>
            </a:r>
          </a:p>
          <a:p>
            <a:pPr algn="just" fontAlgn="base">
              <a:buFont typeface="Arial" panose="020B0604020202020204" pitchFamily="34" charset="0"/>
              <a:buChar char="•"/>
            </a:pPr>
            <a:r>
              <a:rPr lang="en-GB" b="1" i="0" dirty="0">
                <a:solidFill>
                  <a:srgbClr val="161616"/>
                </a:solidFill>
                <a:effectLst/>
                <a:latin typeface="inherit"/>
              </a:rPr>
              <a:t>Transformers: </a:t>
            </a:r>
            <a:r>
              <a:rPr lang="en-GB" b="0" i="0" dirty="0">
                <a:solidFill>
                  <a:srgbClr val="161616"/>
                </a:solidFill>
                <a:effectLst/>
                <a:latin typeface="inherit"/>
              </a:rPr>
              <a:t>inspired by the success of transformer models like GPT and BLOOM in </a:t>
            </a:r>
            <a:r>
              <a:rPr lang="en-GB" b="0" i="0" u="none" strike="noStrike" dirty="0">
                <a:solidFill>
                  <a:srgbClr val="0062FE"/>
                </a:solidFill>
                <a:effectLst/>
                <a:latin typeface="inherit"/>
                <a:hlinkClick r:id="rId3"/>
              </a:rPr>
              <a:t>natural language processing</a:t>
            </a:r>
            <a:r>
              <a:rPr lang="en-GB" b="0" i="0" dirty="0">
                <a:solidFill>
                  <a:srgbClr val="161616"/>
                </a:solidFill>
                <a:effectLst/>
                <a:latin typeface="inherit"/>
              </a:rPr>
              <a:t>, new models like </a:t>
            </a:r>
            <a:r>
              <a:rPr lang="en-GB" b="0" i="0" u="none" strike="noStrike" dirty="0">
                <a:solidFill>
                  <a:srgbClr val="0062FE"/>
                </a:solidFill>
                <a:effectLst/>
                <a:latin typeface="inherit"/>
                <a:hlinkClick r:id="rId4"/>
              </a:rPr>
              <a:t>Vision Transformer (</a:t>
            </a:r>
            <a:r>
              <a:rPr lang="en-GB" b="0" i="0" u="none" strike="noStrike" dirty="0" err="1">
                <a:solidFill>
                  <a:srgbClr val="0062FE"/>
                </a:solidFill>
                <a:effectLst/>
                <a:latin typeface="inherit"/>
                <a:hlinkClick r:id="rId4"/>
              </a:rPr>
              <a:t>ViT</a:t>
            </a:r>
            <a:r>
              <a:rPr lang="en-GB" b="0" i="0" u="none" strike="noStrike" dirty="0">
                <a:solidFill>
                  <a:srgbClr val="0062FE"/>
                </a:solidFill>
                <a:effectLst/>
                <a:latin typeface="inherit"/>
                <a:hlinkClick r:id="rId4"/>
              </a:rPr>
              <a:t>)</a:t>
            </a:r>
            <a:r>
              <a:rPr lang="en-GB" b="0" i="0" dirty="0">
                <a:solidFill>
                  <a:srgbClr val="161616"/>
                </a:solidFill>
                <a:effectLst/>
                <a:latin typeface="inherit"/>
              </a:rPr>
              <a:t> using </a:t>
            </a:r>
            <a:r>
              <a:rPr lang="en-GB" b="0" i="0" u="none" strike="noStrike" dirty="0">
                <a:solidFill>
                  <a:srgbClr val="0062FE"/>
                </a:solidFill>
                <a:effectLst/>
                <a:latin typeface="inherit"/>
                <a:hlinkClick r:id="rId5"/>
              </a:rPr>
              <a:t>attention</a:t>
            </a:r>
            <a:r>
              <a:rPr lang="en-GB" b="0" i="0" dirty="0">
                <a:solidFill>
                  <a:srgbClr val="161616"/>
                </a:solidFill>
                <a:effectLst/>
                <a:latin typeface="inherit"/>
              </a:rPr>
              <a:t> mechanisms in place of convolutional layers have matched or exceeded CNN performance for computer vision tasks.</a:t>
            </a:r>
          </a:p>
          <a:p>
            <a:pPr algn="just"/>
            <a:endParaRPr lang="en-IN" dirty="0"/>
          </a:p>
        </p:txBody>
      </p:sp>
      <p:sp>
        <p:nvSpPr>
          <p:cNvPr id="4" name="Slide Number Placeholder 3">
            <a:extLst>
              <a:ext uri="{FF2B5EF4-FFF2-40B4-BE49-F238E27FC236}">
                <a16:creationId xmlns:a16="http://schemas.microsoft.com/office/drawing/2014/main" id="{564C7E1E-4A4D-141A-0676-934C55527EA5}"/>
              </a:ext>
            </a:extLst>
          </p:cNvPr>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18665013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BEAF-0EE0-5488-49C7-F227C23DE325}"/>
              </a:ext>
            </a:extLst>
          </p:cNvPr>
          <p:cNvSpPr>
            <a:spLocks noGrp="1"/>
          </p:cNvSpPr>
          <p:nvPr>
            <p:ph type="title"/>
          </p:nvPr>
        </p:nvSpPr>
        <p:spPr/>
        <p:txBody>
          <a:bodyPr>
            <a:normAutofit fontScale="90000"/>
          </a:bodyPr>
          <a:lstStyle/>
          <a:p>
            <a:r>
              <a:rPr lang="fr-FR" b="0" i="0" dirty="0">
                <a:solidFill>
                  <a:srgbClr val="191919"/>
                </a:solidFill>
                <a:effectLst/>
                <a:latin typeface="Inter"/>
              </a:rPr>
              <a:t>Image Segmentation Techniques</a:t>
            </a:r>
            <a:br>
              <a:rPr lang="fr-FR" b="0" i="0" dirty="0">
                <a:solidFill>
                  <a:srgbClr val="191919"/>
                </a:solidFill>
                <a:effectLst/>
                <a:latin typeface="Inter"/>
              </a:rPr>
            </a:br>
            <a:br>
              <a:rPr lang="fr-FR" b="0" i="0" dirty="0">
                <a:solidFill>
                  <a:srgbClr val="191919"/>
                </a:solidFill>
                <a:effectLst/>
                <a:latin typeface="Inter"/>
              </a:rPr>
            </a:br>
            <a:endParaRPr lang="en-IN" dirty="0"/>
          </a:p>
        </p:txBody>
      </p:sp>
      <p:sp>
        <p:nvSpPr>
          <p:cNvPr id="3" name="Content Placeholder 2">
            <a:extLst>
              <a:ext uri="{FF2B5EF4-FFF2-40B4-BE49-F238E27FC236}">
                <a16:creationId xmlns:a16="http://schemas.microsoft.com/office/drawing/2014/main" id="{A19E702B-78CC-2901-F05B-2505D1523CDC}"/>
              </a:ext>
            </a:extLst>
          </p:cNvPr>
          <p:cNvSpPr>
            <a:spLocks noGrp="1"/>
          </p:cNvSpPr>
          <p:nvPr>
            <p:ph idx="1"/>
          </p:nvPr>
        </p:nvSpPr>
        <p:spPr/>
        <p:txBody>
          <a:bodyPr/>
          <a:lstStyle/>
          <a:p>
            <a:r>
              <a:rPr lang="fr-FR" b="0" i="0" dirty="0" err="1">
                <a:solidFill>
                  <a:srgbClr val="191919"/>
                </a:solidFill>
                <a:effectLst/>
                <a:latin typeface="Inter"/>
              </a:rPr>
              <a:t>Traditional</a:t>
            </a:r>
            <a:r>
              <a:rPr lang="fr-FR" b="0" i="0" dirty="0">
                <a:solidFill>
                  <a:srgbClr val="191919"/>
                </a:solidFill>
                <a:effectLst/>
                <a:latin typeface="Inter"/>
              </a:rPr>
              <a:t> Techniques</a:t>
            </a:r>
          </a:p>
          <a:p>
            <a:r>
              <a:rPr lang="en-IN" b="0" i="0" dirty="0">
                <a:solidFill>
                  <a:srgbClr val="191919"/>
                </a:solidFill>
                <a:effectLst/>
                <a:latin typeface="Inter"/>
              </a:rPr>
              <a:t>Thresholding: </a:t>
            </a:r>
            <a:r>
              <a:rPr lang="en-GB" b="0" i="0" dirty="0">
                <a:solidFill>
                  <a:srgbClr val="292929"/>
                </a:solidFill>
                <a:effectLst/>
                <a:latin typeface="Inter"/>
              </a:rPr>
              <a:t>the pixels are divided into classes based on their histogram intensity which is relative to a fixed value or threshold.</a:t>
            </a:r>
          </a:p>
          <a:p>
            <a:endParaRPr lang="en-IN" b="0" i="0" dirty="0">
              <a:solidFill>
                <a:srgbClr val="191919"/>
              </a:solidFill>
              <a:effectLst/>
              <a:latin typeface="Inter"/>
            </a:endParaRPr>
          </a:p>
          <a:p>
            <a:endParaRPr lang="en-IN" dirty="0"/>
          </a:p>
        </p:txBody>
      </p:sp>
      <p:sp>
        <p:nvSpPr>
          <p:cNvPr id="4" name="Slide Number Placeholder 3">
            <a:extLst>
              <a:ext uri="{FF2B5EF4-FFF2-40B4-BE49-F238E27FC236}">
                <a16:creationId xmlns:a16="http://schemas.microsoft.com/office/drawing/2014/main" id="{48D35D6A-2722-76FD-466A-891EAB2DDEA6}"/>
              </a:ext>
            </a:extLst>
          </p:cNvPr>
          <p:cNvSpPr>
            <a:spLocks noGrp="1"/>
          </p:cNvSpPr>
          <p:nvPr>
            <p:ph type="sldNum" sz="quarter" idx="12"/>
          </p:nvPr>
        </p:nvSpPr>
        <p:spPr/>
        <p:txBody>
          <a:bodyPr/>
          <a:lstStyle/>
          <a:p>
            <a:fld id="{B6F15528-21DE-4FAA-801E-634DDDAF4B2B}" type="slidenum">
              <a:rPr lang="en-US" smtClean="0"/>
              <a:pPr/>
              <a:t>115</a:t>
            </a:fld>
            <a:endParaRPr lang="en-US"/>
          </a:p>
        </p:txBody>
      </p:sp>
      <p:pic>
        <p:nvPicPr>
          <p:cNvPr id="6" name="Picture 5">
            <a:extLst>
              <a:ext uri="{FF2B5EF4-FFF2-40B4-BE49-F238E27FC236}">
                <a16:creationId xmlns:a16="http://schemas.microsoft.com/office/drawing/2014/main" id="{A863BE91-A2FE-55F9-D63E-D2C045A70EA6}"/>
              </a:ext>
            </a:extLst>
          </p:cNvPr>
          <p:cNvPicPr>
            <a:picLocks noChangeAspect="1"/>
          </p:cNvPicPr>
          <p:nvPr/>
        </p:nvPicPr>
        <p:blipFill>
          <a:blip r:embed="rId2"/>
          <a:stretch>
            <a:fillRect/>
          </a:stretch>
        </p:blipFill>
        <p:spPr>
          <a:xfrm>
            <a:off x="3810000" y="3496678"/>
            <a:ext cx="3333750" cy="2667000"/>
          </a:xfrm>
          <a:prstGeom prst="rect">
            <a:avLst/>
          </a:prstGeom>
        </p:spPr>
      </p:pic>
    </p:spTree>
    <p:extLst>
      <p:ext uri="{BB962C8B-B14F-4D97-AF65-F5344CB8AC3E}">
        <p14:creationId xmlns:p14="http://schemas.microsoft.com/office/powerpoint/2010/main" val="42140511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B29C7B-730A-6430-968B-C82DF2F4F822}"/>
              </a:ext>
            </a:extLst>
          </p:cNvPr>
          <p:cNvSpPr>
            <a:spLocks noGrp="1"/>
          </p:cNvSpPr>
          <p:nvPr>
            <p:ph idx="1"/>
          </p:nvPr>
        </p:nvSpPr>
        <p:spPr>
          <a:xfrm>
            <a:off x="381000" y="447400"/>
            <a:ext cx="5715000" cy="3650285"/>
          </a:xfrm>
        </p:spPr>
        <p:txBody>
          <a:bodyPr>
            <a:normAutofit fontScale="77500" lnSpcReduction="20000"/>
          </a:bodyPr>
          <a:lstStyle/>
          <a:p>
            <a:pPr algn="just"/>
            <a:r>
              <a:rPr lang="en-GB" b="1" i="0" dirty="0">
                <a:solidFill>
                  <a:srgbClr val="000000"/>
                </a:solidFill>
                <a:effectLst/>
                <a:latin typeface="Inter"/>
              </a:rPr>
              <a:t>Global thresholding </a:t>
            </a:r>
            <a:r>
              <a:rPr lang="en-GB" b="0" i="0" dirty="0">
                <a:solidFill>
                  <a:srgbClr val="292929"/>
                </a:solidFill>
                <a:effectLst/>
                <a:latin typeface="Inter"/>
              </a:rPr>
              <a:t>is a technique used in image segmentation to divide images into foreground and background regions based on pixel intensity values.</a:t>
            </a:r>
          </a:p>
          <a:p>
            <a:pPr algn="just"/>
            <a:r>
              <a:rPr lang="en-GB" b="1" i="0" dirty="0">
                <a:solidFill>
                  <a:srgbClr val="000000"/>
                </a:solidFill>
                <a:effectLst/>
                <a:latin typeface="Inter"/>
              </a:rPr>
              <a:t>Adaptive thresholding</a:t>
            </a:r>
            <a:r>
              <a:rPr lang="en-GB" b="0" i="0" dirty="0">
                <a:solidFill>
                  <a:srgbClr val="292929"/>
                </a:solidFill>
                <a:effectLst/>
                <a:latin typeface="Inter"/>
              </a:rPr>
              <a:t> is a technique used in image segmentation to divide an image into foreground and background regions by adjusting the threshold value locally based on the image characteristics. </a:t>
            </a:r>
            <a:endParaRPr lang="en-IN" dirty="0"/>
          </a:p>
        </p:txBody>
      </p:sp>
      <p:sp>
        <p:nvSpPr>
          <p:cNvPr id="4" name="Slide Number Placeholder 3">
            <a:extLst>
              <a:ext uri="{FF2B5EF4-FFF2-40B4-BE49-F238E27FC236}">
                <a16:creationId xmlns:a16="http://schemas.microsoft.com/office/drawing/2014/main" id="{6E0A1CB5-DDEE-0C87-25A5-017530C0AF4C}"/>
              </a:ext>
            </a:extLst>
          </p:cNvPr>
          <p:cNvSpPr>
            <a:spLocks noGrp="1"/>
          </p:cNvSpPr>
          <p:nvPr>
            <p:ph type="sldNum" sz="quarter" idx="12"/>
          </p:nvPr>
        </p:nvSpPr>
        <p:spPr/>
        <p:txBody>
          <a:bodyPr/>
          <a:lstStyle/>
          <a:p>
            <a:fld id="{B6F15528-21DE-4FAA-801E-634DDDAF4B2B}" type="slidenum">
              <a:rPr lang="en-US" smtClean="0"/>
              <a:pPr/>
              <a:t>116</a:t>
            </a:fld>
            <a:endParaRPr lang="en-US"/>
          </a:p>
        </p:txBody>
      </p:sp>
      <p:pic>
        <p:nvPicPr>
          <p:cNvPr id="6" name="Picture 5">
            <a:extLst>
              <a:ext uri="{FF2B5EF4-FFF2-40B4-BE49-F238E27FC236}">
                <a16:creationId xmlns:a16="http://schemas.microsoft.com/office/drawing/2014/main" id="{690AAE8E-273E-DE97-8C47-D7B42E766E89}"/>
              </a:ext>
            </a:extLst>
          </p:cNvPr>
          <p:cNvPicPr>
            <a:picLocks noChangeAspect="1"/>
          </p:cNvPicPr>
          <p:nvPr/>
        </p:nvPicPr>
        <p:blipFill>
          <a:blip r:embed="rId2"/>
          <a:stretch>
            <a:fillRect/>
          </a:stretch>
        </p:blipFill>
        <p:spPr>
          <a:xfrm>
            <a:off x="6245915" y="430835"/>
            <a:ext cx="5353050" cy="4133850"/>
          </a:xfrm>
          <a:prstGeom prst="rect">
            <a:avLst/>
          </a:prstGeom>
        </p:spPr>
      </p:pic>
    </p:spTree>
    <p:extLst>
      <p:ext uri="{BB962C8B-B14F-4D97-AF65-F5344CB8AC3E}">
        <p14:creationId xmlns:p14="http://schemas.microsoft.com/office/powerpoint/2010/main" val="1112214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75214B-EA40-A00F-561B-4F4F2994B709}"/>
              </a:ext>
            </a:extLst>
          </p:cNvPr>
          <p:cNvSpPr>
            <a:spLocks noGrp="1"/>
          </p:cNvSpPr>
          <p:nvPr>
            <p:ph idx="1"/>
          </p:nvPr>
        </p:nvSpPr>
        <p:spPr>
          <a:xfrm>
            <a:off x="457200" y="304800"/>
            <a:ext cx="10972800" cy="4525963"/>
          </a:xfrm>
        </p:spPr>
        <p:txBody>
          <a:bodyPr>
            <a:normAutofit fontScale="92500" lnSpcReduction="20000"/>
          </a:bodyPr>
          <a:lstStyle/>
          <a:p>
            <a:pPr algn="l"/>
            <a:r>
              <a:rPr lang="en-GB" b="1" i="0" dirty="0">
                <a:solidFill>
                  <a:srgbClr val="191919"/>
                </a:solidFill>
                <a:effectLst/>
                <a:latin typeface="Inter"/>
              </a:rPr>
              <a:t>Region-based Segmentation</a:t>
            </a:r>
          </a:p>
          <a:p>
            <a:pPr algn="l"/>
            <a:r>
              <a:rPr lang="en-GB" b="0" i="0" dirty="0">
                <a:solidFill>
                  <a:srgbClr val="292929"/>
                </a:solidFill>
                <a:effectLst/>
                <a:latin typeface="Inter"/>
              </a:rPr>
              <a:t>Region-based segmentation is a technique used in image processing to divide an image into regions based on similarity criteria, such as </a:t>
            </a:r>
            <a:r>
              <a:rPr lang="en-GB" b="0" i="0" dirty="0" err="1">
                <a:solidFill>
                  <a:srgbClr val="292929"/>
                </a:solidFill>
                <a:effectLst/>
                <a:latin typeface="Inter"/>
              </a:rPr>
              <a:t>color</a:t>
            </a:r>
            <a:r>
              <a:rPr lang="en-GB" b="0" i="0" dirty="0">
                <a:solidFill>
                  <a:srgbClr val="292929"/>
                </a:solidFill>
                <a:effectLst/>
                <a:latin typeface="Inter"/>
              </a:rPr>
              <a:t>, texture, or intensity.</a:t>
            </a:r>
          </a:p>
          <a:p>
            <a:pPr algn="l"/>
            <a:r>
              <a:rPr lang="en-GB" b="1" i="0" dirty="0">
                <a:solidFill>
                  <a:srgbClr val="191919"/>
                </a:solidFill>
                <a:effectLst/>
                <a:latin typeface="Inter"/>
              </a:rPr>
              <a:t>Edge-based Segmentation</a:t>
            </a:r>
          </a:p>
          <a:p>
            <a:pPr algn="l"/>
            <a:r>
              <a:rPr lang="en-GB" b="0" i="0" dirty="0">
                <a:solidFill>
                  <a:srgbClr val="292929"/>
                </a:solidFill>
                <a:effectLst/>
                <a:latin typeface="Inter"/>
              </a:rPr>
              <a:t>Edge-based segmentation is a technique used in image processing to identify and separate the edges of an image from the background. The method involves detecting the abrupt changes in intensity or </a:t>
            </a:r>
            <a:r>
              <a:rPr lang="en-GB" b="0" i="0" dirty="0" err="1">
                <a:solidFill>
                  <a:srgbClr val="292929"/>
                </a:solidFill>
                <a:effectLst/>
                <a:latin typeface="Inter"/>
              </a:rPr>
              <a:t>color</a:t>
            </a:r>
            <a:r>
              <a:rPr lang="en-GB" b="0" i="0" dirty="0">
                <a:solidFill>
                  <a:srgbClr val="292929"/>
                </a:solidFill>
                <a:effectLst/>
                <a:latin typeface="Inter"/>
              </a:rPr>
              <a:t> values of the pixels in the image and using them to mark the boundaries of the objects. Ex: Canny , Sobel, </a:t>
            </a:r>
            <a:r>
              <a:rPr lang="en-GB" i="0" dirty="0">
                <a:solidFill>
                  <a:srgbClr val="000000"/>
                </a:solidFill>
                <a:effectLst/>
                <a:latin typeface="Inter"/>
              </a:rPr>
              <a:t>Laplacian of Gaussian (</a:t>
            </a:r>
            <a:r>
              <a:rPr lang="en-GB" i="0" dirty="0" err="1">
                <a:solidFill>
                  <a:srgbClr val="000000"/>
                </a:solidFill>
                <a:effectLst/>
                <a:latin typeface="Inter"/>
              </a:rPr>
              <a:t>LoG</a:t>
            </a:r>
            <a:r>
              <a:rPr lang="en-GB" i="0" dirty="0">
                <a:solidFill>
                  <a:srgbClr val="000000"/>
                </a:solidFill>
                <a:effectLst/>
                <a:latin typeface="Inter"/>
              </a:rPr>
              <a:t>) edge detection</a:t>
            </a:r>
            <a:endParaRPr lang="en-GB" i="0" dirty="0">
              <a:solidFill>
                <a:srgbClr val="292929"/>
              </a:solidFill>
              <a:effectLst/>
              <a:latin typeface="Inter"/>
            </a:endParaRPr>
          </a:p>
          <a:p>
            <a:endParaRPr lang="en-IN" dirty="0"/>
          </a:p>
        </p:txBody>
      </p:sp>
      <p:sp>
        <p:nvSpPr>
          <p:cNvPr id="4" name="Slide Number Placeholder 3">
            <a:extLst>
              <a:ext uri="{FF2B5EF4-FFF2-40B4-BE49-F238E27FC236}">
                <a16:creationId xmlns:a16="http://schemas.microsoft.com/office/drawing/2014/main" id="{307BAD56-5F2E-0D58-1DDB-36D9D73354C3}"/>
              </a:ext>
            </a:extLst>
          </p:cNvPr>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29959359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9904-AA74-FC82-F643-BF1E167F38F0}"/>
              </a:ext>
            </a:extLst>
          </p:cNvPr>
          <p:cNvSpPr>
            <a:spLocks noGrp="1"/>
          </p:cNvSpPr>
          <p:nvPr>
            <p:ph type="title"/>
          </p:nvPr>
        </p:nvSpPr>
        <p:spPr/>
        <p:txBody>
          <a:bodyPr/>
          <a:lstStyle/>
          <a:p>
            <a:r>
              <a:rPr lang="en-GB" dirty="0"/>
              <a:t>Clustering Methods/ deep Learning </a:t>
            </a:r>
            <a:endParaRPr lang="en-IN" dirty="0"/>
          </a:p>
        </p:txBody>
      </p:sp>
      <p:sp>
        <p:nvSpPr>
          <p:cNvPr id="3" name="Content Placeholder 2">
            <a:extLst>
              <a:ext uri="{FF2B5EF4-FFF2-40B4-BE49-F238E27FC236}">
                <a16:creationId xmlns:a16="http://schemas.microsoft.com/office/drawing/2014/main" id="{3155BAAD-5B1F-C4C4-5F88-6339F62D86F7}"/>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0E9A8E0-E66D-E273-9C50-65043C71E2E3}"/>
              </a:ext>
            </a:extLst>
          </p:cNvPr>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32034759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FC8C-3646-5800-22BF-833B0E31D40E}"/>
              </a:ext>
            </a:extLst>
          </p:cNvPr>
          <p:cNvSpPr>
            <a:spLocks noGrp="1"/>
          </p:cNvSpPr>
          <p:nvPr>
            <p:ph type="title"/>
          </p:nvPr>
        </p:nvSpPr>
        <p:spPr/>
        <p:txBody>
          <a:bodyPr>
            <a:normAutofit fontScale="90000"/>
          </a:bodyPr>
          <a:lstStyle/>
          <a:p>
            <a:r>
              <a:rPr lang="en-IN" b="0" i="0" dirty="0">
                <a:solidFill>
                  <a:srgbClr val="191919"/>
                </a:solidFill>
                <a:effectLst/>
                <a:latin typeface="Inter"/>
              </a:rPr>
              <a:t>Metrics for Evaluating Image Segmentation Algorithms</a:t>
            </a:r>
            <a:br>
              <a:rPr lang="en-IN" b="0" i="0" dirty="0">
                <a:solidFill>
                  <a:srgbClr val="191919"/>
                </a:solidFill>
                <a:effectLst/>
                <a:latin typeface="Inter"/>
              </a:rPr>
            </a:br>
            <a:endParaRPr lang="en-IN" dirty="0"/>
          </a:p>
        </p:txBody>
      </p:sp>
      <p:sp>
        <p:nvSpPr>
          <p:cNvPr id="3" name="Content Placeholder 2">
            <a:extLst>
              <a:ext uri="{FF2B5EF4-FFF2-40B4-BE49-F238E27FC236}">
                <a16:creationId xmlns:a16="http://schemas.microsoft.com/office/drawing/2014/main" id="{FB9FE2D2-E7D7-3629-DD8E-C2948290419C}"/>
              </a:ext>
            </a:extLst>
          </p:cNvPr>
          <p:cNvSpPr>
            <a:spLocks noGrp="1"/>
          </p:cNvSpPr>
          <p:nvPr>
            <p:ph idx="1"/>
          </p:nvPr>
        </p:nvSpPr>
        <p:spPr>
          <a:xfrm>
            <a:off x="609600" y="1600201"/>
            <a:ext cx="10972800" cy="4648199"/>
          </a:xfrm>
        </p:spPr>
        <p:txBody>
          <a:bodyPr/>
          <a:lstStyle/>
          <a:p>
            <a:pPr algn="l"/>
            <a:r>
              <a:rPr lang="en-GB" b="0" i="0" dirty="0">
                <a:solidFill>
                  <a:srgbClr val="191919"/>
                </a:solidFill>
                <a:effectLst/>
                <a:latin typeface="Inter"/>
              </a:rPr>
              <a:t>Pixel Accuracy</a:t>
            </a:r>
          </a:p>
          <a:p>
            <a:pPr algn="l"/>
            <a:r>
              <a:rPr lang="en-GB" b="0" i="0" dirty="0">
                <a:solidFill>
                  <a:srgbClr val="292929"/>
                </a:solidFill>
                <a:effectLst/>
                <a:latin typeface="Inter"/>
              </a:rPr>
              <a:t>Pixel accuracy is a common evaluation metric used in image segmentation to measure the overall accuracy of the segmentation algorithm.</a:t>
            </a:r>
          </a:p>
          <a:p>
            <a:endParaRPr lang="en-IN" dirty="0"/>
          </a:p>
        </p:txBody>
      </p:sp>
      <p:sp>
        <p:nvSpPr>
          <p:cNvPr id="4" name="Slide Number Placeholder 3">
            <a:extLst>
              <a:ext uri="{FF2B5EF4-FFF2-40B4-BE49-F238E27FC236}">
                <a16:creationId xmlns:a16="http://schemas.microsoft.com/office/drawing/2014/main" id="{2695E9DB-8B2D-E8ED-E386-311B5FB16B42}"/>
              </a:ext>
            </a:extLst>
          </p:cNvPr>
          <p:cNvSpPr>
            <a:spLocks noGrp="1"/>
          </p:cNvSpPr>
          <p:nvPr>
            <p:ph type="sldNum" sz="quarter" idx="12"/>
          </p:nvPr>
        </p:nvSpPr>
        <p:spPr/>
        <p:txBody>
          <a:bodyPr/>
          <a:lstStyle/>
          <a:p>
            <a:fld id="{B6F15528-21DE-4FAA-801E-634DDDAF4B2B}" type="slidenum">
              <a:rPr lang="en-US" smtClean="0"/>
              <a:pPr/>
              <a:t>119</a:t>
            </a:fld>
            <a:endParaRPr lang="en-US"/>
          </a:p>
        </p:txBody>
      </p:sp>
      <p:pic>
        <p:nvPicPr>
          <p:cNvPr id="6" name="Picture 5">
            <a:extLst>
              <a:ext uri="{FF2B5EF4-FFF2-40B4-BE49-F238E27FC236}">
                <a16:creationId xmlns:a16="http://schemas.microsoft.com/office/drawing/2014/main" id="{108A1FF0-C74F-72E1-EACD-6F21F7F8F10E}"/>
              </a:ext>
            </a:extLst>
          </p:cNvPr>
          <p:cNvPicPr>
            <a:picLocks noChangeAspect="1"/>
          </p:cNvPicPr>
          <p:nvPr/>
        </p:nvPicPr>
        <p:blipFill>
          <a:blip r:embed="rId2"/>
          <a:stretch>
            <a:fillRect/>
          </a:stretch>
        </p:blipFill>
        <p:spPr>
          <a:xfrm>
            <a:off x="3048000" y="3733800"/>
            <a:ext cx="6381750" cy="800100"/>
          </a:xfrm>
          <a:prstGeom prst="rect">
            <a:avLst/>
          </a:prstGeom>
        </p:spPr>
      </p:pic>
    </p:spTree>
    <p:extLst>
      <p:ext uri="{BB962C8B-B14F-4D97-AF65-F5344CB8AC3E}">
        <p14:creationId xmlns:p14="http://schemas.microsoft.com/office/powerpoint/2010/main" val="420821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8229600" cy="685800"/>
          </a:xfrm>
        </p:spPr>
        <p:txBody>
          <a:bodyPr>
            <a:normAutofit/>
          </a:bodyPr>
          <a:lstStyle/>
          <a:p>
            <a:r>
              <a:rPr lang="en-US" sz="2800" b="1" dirty="0">
                <a:solidFill>
                  <a:srgbClr val="FF0000"/>
                </a:solidFill>
                <a:latin typeface="Times New Roman" pitchFamily="18" charset="0"/>
                <a:cs typeface="Times New Roman" pitchFamily="18" charset="0"/>
              </a:rPr>
              <a:t>Edge models</a:t>
            </a:r>
          </a:p>
        </p:txBody>
      </p:sp>
      <p:sp>
        <p:nvSpPr>
          <p:cNvPr id="3" name="Content Placeholder 2"/>
          <p:cNvSpPr>
            <a:spLocks noGrp="1"/>
          </p:cNvSpPr>
          <p:nvPr>
            <p:ph idx="1"/>
          </p:nvPr>
        </p:nvSpPr>
        <p:spPr>
          <a:xfrm>
            <a:off x="1676400" y="838200"/>
            <a:ext cx="8839200" cy="5791200"/>
          </a:xfrm>
        </p:spPr>
        <p:txBody>
          <a:bodyPr>
            <a:normAutofit/>
          </a:bodyPr>
          <a:lstStyle/>
          <a:p>
            <a:pPr algn="just">
              <a:lnSpc>
                <a:spcPct val="150000"/>
              </a:lnSpc>
            </a:pPr>
            <a:r>
              <a:rPr lang="en-US" sz="2400" dirty="0">
                <a:latin typeface="Times New Roman" pitchFamily="18" charset="0"/>
                <a:cs typeface="Times New Roman" pitchFamily="18" charset="0"/>
              </a:rPr>
              <a:t>An edge is a set of connected pixels that lies on the boundary between two regions that differ in intensity values.</a:t>
            </a:r>
          </a:p>
          <a:p>
            <a:pPr algn="just">
              <a:lnSpc>
                <a:spcPct val="150000"/>
              </a:lnSpc>
            </a:pPr>
            <a:r>
              <a:rPr lang="en-US" sz="2400" dirty="0">
                <a:latin typeface="Times New Roman" pitchFamily="18" charset="0"/>
                <a:cs typeface="Times New Roman" pitchFamily="18" charset="0"/>
              </a:rPr>
              <a:t>The pixels on the edge are called as edge points.</a:t>
            </a:r>
          </a:p>
          <a:p>
            <a:pPr algn="just">
              <a:lnSpc>
                <a:spcPct val="150000"/>
              </a:lnSpc>
            </a:pPr>
            <a:r>
              <a:rPr lang="en-US" sz="2400" dirty="0">
                <a:latin typeface="Times New Roman" pitchFamily="18" charset="0"/>
                <a:cs typeface="Times New Roman" pitchFamily="18" charset="0"/>
              </a:rPr>
              <a:t>Some of the edges that are normally encountered in image processing are</a:t>
            </a:r>
          </a:p>
          <a:p>
            <a:pPr lvl="5" algn="just">
              <a:lnSpc>
                <a:spcPct val="150000"/>
              </a:lnSpc>
            </a:pPr>
            <a:r>
              <a:rPr lang="en-US" sz="2400" dirty="0">
                <a:latin typeface="Times New Roman" pitchFamily="18" charset="0"/>
                <a:cs typeface="Times New Roman" pitchFamily="18" charset="0"/>
              </a:rPr>
              <a:t>Step edge</a:t>
            </a:r>
          </a:p>
          <a:p>
            <a:pPr lvl="5" algn="just">
              <a:lnSpc>
                <a:spcPct val="150000"/>
              </a:lnSpc>
            </a:pPr>
            <a:r>
              <a:rPr lang="en-US" sz="2400" dirty="0">
                <a:latin typeface="Times New Roman" pitchFamily="18" charset="0"/>
                <a:cs typeface="Times New Roman" pitchFamily="18" charset="0"/>
              </a:rPr>
              <a:t>Ramp edge</a:t>
            </a:r>
          </a:p>
          <a:p>
            <a:pPr lvl="5" algn="just">
              <a:lnSpc>
                <a:spcPct val="150000"/>
              </a:lnSpc>
            </a:pPr>
            <a:r>
              <a:rPr lang="en-US" sz="2400" dirty="0">
                <a:latin typeface="Times New Roman" pitchFamily="18" charset="0"/>
                <a:cs typeface="Times New Roman" pitchFamily="18" charset="0"/>
              </a:rPr>
              <a:t>Roof edge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87DA-C46B-CB0E-AB6C-06A3B911310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366DD9C-B3D6-DE9C-A3E4-DD80BC930BD3}"/>
              </a:ext>
            </a:extLst>
          </p:cNvPr>
          <p:cNvSpPr>
            <a:spLocks noGrp="1"/>
          </p:cNvSpPr>
          <p:nvPr>
            <p:ph idx="1"/>
          </p:nvPr>
        </p:nvSpPr>
        <p:spPr/>
        <p:txBody>
          <a:bodyPr/>
          <a:lstStyle/>
          <a:p>
            <a:pPr algn="l"/>
            <a:r>
              <a:rPr lang="en-GB" b="0" i="0" dirty="0">
                <a:solidFill>
                  <a:srgbClr val="191919"/>
                </a:solidFill>
                <a:effectLst/>
                <a:latin typeface="Inter"/>
              </a:rPr>
              <a:t>Dice Coefficient</a:t>
            </a:r>
          </a:p>
          <a:p>
            <a:pPr algn="l"/>
            <a:r>
              <a:rPr lang="en-GB" b="0" i="0" dirty="0">
                <a:solidFill>
                  <a:srgbClr val="292929"/>
                </a:solidFill>
                <a:effectLst/>
                <a:latin typeface="Inter"/>
              </a:rPr>
              <a:t>The dice coefficient measures the similarity between two sets of binary data, in this case, the ground truth segmentation and the predicted segmentation. The Dice coefficient ranges from 0 to 1, with higher values indicating better segmentation performance. A value of 1 indicates a perfect overlap between the ground truth and predicted segmentations.</a:t>
            </a:r>
          </a:p>
          <a:p>
            <a:endParaRPr lang="en-IN" dirty="0"/>
          </a:p>
        </p:txBody>
      </p:sp>
      <p:sp>
        <p:nvSpPr>
          <p:cNvPr id="4" name="Slide Number Placeholder 3">
            <a:extLst>
              <a:ext uri="{FF2B5EF4-FFF2-40B4-BE49-F238E27FC236}">
                <a16:creationId xmlns:a16="http://schemas.microsoft.com/office/drawing/2014/main" id="{E0C44368-5C74-5EA2-F6AF-FDA2B15878EC}"/>
              </a:ext>
            </a:extLst>
          </p:cNvPr>
          <p:cNvSpPr>
            <a:spLocks noGrp="1"/>
          </p:cNvSpPr>
          <p:nvPr>
            <p:ph type="sldNum" sz="quarter" idx="12"/>
          </p:nvPr>
        </p:nvSpPr>
        <p:spPr/>
        <p:txBody>
          <a:bodyPr/>
          <a:lstStyle/>
          <a:p>
            <a:fld id="{B6F15528-21DE-4FAA-801E-634DDDAF4B2B}" type="slidenum">
              <a:rPr lang="en-US" smtClean="0"/>
              <a:pPr/>
              <a:t>120</a:t>
            </a:fld>
            <a:endParaRPr lang="en-US"/>
          </a:p>
        </p:txBody>
      </p:sp>
      <p:pic>
        <p:nvPicPr>
          <p:cNvPr id="6" name="Picture 5">
            <a:extLst>
              <a:ext uri="{FF2B5EF4-FFF2-40B4-BE49-F238E27FC236}">
                <a16:creationId xmlns:a16="http://schemas.microsoft.com/office/drawing/2014/main" id="{B14B5CA5-189C-31B6-A42E-FAA6DE78CC0A}"/>
              </a:ext>
            </a:extLst>
          </p:cNvPr>
          <p:cNvPicPr>
            <a:picLocks noChangeAspect="1"/>
          </p:cNvPicPr>
          <p:nvPr/>
        </p:nvPicPr>
        <p:blipFill>
          <a:blip r:embed="rId2"/>
          <a:stretch>
            <a:fillRect/>
          </a:stretch>
        </p:blipFill>
        <p:spPr>
          <a:xfrm>
            <a:off x="2477604" y="5271051"/>
            <a:ext cx="6286500" cy="885825"/>
          </a:xfrm>
          <a:prstGeom prst="rect">
            <a:avLst/>
          </a:prstGeom>
        </p:spPr>
      </p:pic>
    </p:spTree>
    <p:extLst>
      <p:ext uri="{BB962C8B-B14F-4D97-AF65-F5344CB8AC3E}">
        <p14:creationId xmlns:p14="http://schemas.microsoft.com/office/powerpoint/2010/main" val="1263785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4C85F-ABCD-DFE1-BA57-47A230E30DF7}"/>
              </a:ext>
            </a:extLst>
          </p:cNvPr>
          <p:cNvSpPr>
            <a:spLocks noGrp="1"/>
          </p:cNvSpPr>
          <p:nvPr>
            <p:ph idx="1"/>
          </p:nvPr>
        </p:nvSpPr>
        <p:spPr>
          <a:xfrm>
            <a:off x="609600" y="457200"/>
            <a:ext cx="10972800" cy="4525963"/>
          </a:xfrm>
        </p:spPr>
        <p:txBody>
          <a:bodyPr/>
          <a:lstStyle/>
          <a:p>
            <a:pPr algn="just"/>
            <a:r>
              <a:rPr lang="en-GB" b="0" i="0" dirty="0">
                <a:solidFill>
                  <a:srgbClr val="191919"/>
                </a:solidFill>
                <a:effectLst/>
                <a:latin typeface="Inter"/>
              </a:rPr>
              <a:t>Jaccard Index (IOU)</a:t>
            </a:r>
          </a:p>
          <a:p>
            <a:pPr algn="just"/>
            <a:r>
              <a:rPr lang="en-GB" b="0" i="0" dirty="0">
                <a:solidFill>
                  <a:srgbClr val="292929"/>
                </a:solidFill>
                <a:effectLst/>
                <a:latin typeface="Inter"/>
              </a:rPr>
              <a:t>The Jaccard index, also known as the intersection over union (</a:t>
            </a:r>
            <a:r>
              <a:rPr lang="en-GB" b="0" i="0" dirty="0" err="1">
                <a:solidFill>
                  <a:srgbClr val="292929"/>
                </a:solidFill>
                <a:effectLst/>
                <a:latin typeface="Inter"/>
              </a:rPr>
              <a:t>IoU</a:t>
            </a:r>
            <a:r>
              <a:rPr lang="en-GB" b="0" i="0" dirty="0">
                <a:solidFill>
                  <a:srgbClr val="292929"/>
                </a:solidFill>
                <a:effectLst/>
                <a:latin typeface="Inter"/>
              </a:rPr>
              <a:t>) score, measures the similarity between the ground truth segmentation and the predicted segmentation.</a:t>
            </a:r>
          </a:p>
          <a:p>
            <a:pPr algn="just"/>
            <a:r>
              <a:rPr lang="en-GB" b="0" i="0" dirty="0">
                <a:solidFill>
                  <a:srgbClr val="292929"/>
                </a:solidFill>
                <a:effectLst/>
                <a:latin typeface="Inter"/>
              </a:rPr>
              <a:t>The </a:t>
            </a:r>
            <a:r>
              <a:rPr lang="en-GB" b="0" i="0" dirty="0" err="1">
                <a:solidFill>
                  <a:srgbClr val="292929"/>
                </a:solidFill>
                <a:effectLst/>
                <a:latin typeface="Inter"/>
              </a:rPr>
              <a:t>IoU</a:t>
            </a:r>
            <a:r>
              <a:rPr lang="en-GB" b="0" i="0" dirty="0">
                <a:solidFill>
                  <a:srgbClr val="292929"/>
                </a:solidFill>
                <a:effectLst/>
                <a:latin typeface="Inter"/>
              </a:rPr>
              <a:t> score ranges from 0 to 1, with higher values indicating better segmentation performance. A value of 1 indicates a perfect overlap between the ground truth and predicted segmentations. </a:t>
            </a:r>
            <a:endParaRPr lang="en-IN" dirty="0"/>
          </a:p>
        </p:txBody>
      </p:sp>
      <p:sp>
        <p:nvSpPr>
          <p:cNvPr id="4" name="Slide Number Placeholder 3">
            <a:extLst>
              <a:ext uri="{FF2B5EF4-FFF2-40B4-BE49-F238E27FC236}">
                <a16:creationId xmlns:a16="http://schemas.microsoft.com/office/drawing/2014/main" id="{7A8AE378-8F50-1131-0E32-84818A06489A}"/>
              </a:ext>
            </a:extLst>
          </p:cNvPr>
          <p:cNvSpPr>
            <a:spLocks noGrp="1"/>
          </p:cNvSpPr>
          <p:nvPr>
            <p:ph type="sldNum" sz="quarter" idx="12"/>
          </p:nvPr>
        </p:nvSpPr>
        <p:spPr/>
        <p:txBody>
          <a:bodyPr/>
          <a:lstStyle/>
          <a:p>
            <a:fld id="{B6F15528-21DE-4FAA-801E-634DDDAF4B2B}" type="slidenum">
              <a:rPr lang="en-US" smtClean="0"/>
              <a:pPr/>
              <a:t>121</a:t>
            </a:fld>
            <a:endParaRPr lang="en-US"/>
          </a:p>
        </p:txBody>
      </p:sp>
      <p:pic>
        <p:nvPicPr>
          <p:cNvPr id="6" name="Picture 5">
            <a:extLst>
              <a:ext uri="{FF2B5EF4-FFF2-40B4-BE49-F238E27FC236}">
                <a16:creationId xmlns:a16="http://schemas.microsoft.com/office/drawing/2014/main" id="{7C9A1821-4C89-D5B6-FA36-7DCC2617A0D4}"/>
              </a:ext>
            </a:extLst>
          </p:cNvPr>
          <p:cNvPicPr>
            <a:picLocks noChangeAspect="1"/>
          </p:cNvPicPr>
          <p:nvPr/>
        </p:nvPicPr>
        <p:blipFill>
          <a:blip r:embed="rId2"/>
          <a:stretch>
            <a:fillRect/>
          </a:stretch>
        </p:blipFill>
        <p:spPr>
          <a:xfrm>
            <a:off x="3048000" y="4869657"/>
            <a:ext cx="6667500" cy="800100"/>
          </a:xfrm>
          <a:prstGeom prst="rect">
            <a:avLst/>
          </a:prstGeom>
        </p:spPr>
      </p:pic>
    </p:spTree>
    <p:extLst>
      <p:ext uri="{BB962C8B-B14F-4D97-AF65-F5344CB8AC3E}">
        <p14:creationId xmlns:p14="http://schemas.microsoft.com/office/powerpoint/2010/main" val="9773129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86CC-9C86-91B6-B297-02CEB76E302C}"/>
              </a:ext>
            </a:extLst>
          </p:cNvPr>
          <p:cNvSpPr>
            <a:spLocks noGrp="1"/>
          </p:cNvSpPr>
          <p:nvPr>
            <p:ph type="title"/>
          </p:nvPr>
        </p:nvSpPr>
        <p:spPr/>
        <p:txBody>
          <a:bodyPr>
            <a:normAutofit fontScale="90000"/>
          </a:bodyPr>
          <a:lstStyle/>
          <a:p>
            <a:r>
              <a:rPr lang="en-IN" b="0" i="0" dirty="0">
                <a:solidFill>
                  <a:srgbClr val="191919"/>
                </a:solidFill>
                <a:effectLst/>
                <a:latin typeface="Inter"/>
              </a:rPr>
              <a:t>Datasets for Evaluating Image Segmentation Algorithms</a:t>
            </a:r>
            <a:br>
              <a:rPr lang="en-IN" b="0" i="0" dirty="0">
                <a:solidFill>
                  <a:srgbClr val="191919"/>
                </a:solidFill>
                <a:effectLst/>
                <a:latin typeface="Inter"/>
              </a:rPr>
            </a:br>
            <a:endParaRPr lang="en-IN" dirty="0"/>
          </a:p>
        </p:txBody>
      </p:sp>
      <p:sp>
        <p:nvSpPr>
          <p:cNvPr id="3" name="Content Placeholder 2">
            <a:extLst>
              <a:ext uri="{FF2B5EF4-FFF2-40B4-BE49-F238E27FC236}">
                <a16:creationId xmlns:a16="http://schemas.microsoft.com/office/drawing/2014/main" id="{460AA9D0-D6FA-2238-DE74-74814E7BD6B1}"/>
              </a:ext>
            </a:extLst>
          </p:cNvPr>
          <p:cNvSpPr>
            <a:spLocks noGrp="1"/>
          </p:cNvSpPr>
          <p:nvPr>
            <p:ph idx="1"/>
          </p:nvPr>
        </p:nvSpPr>
        <p:spPr/>
        <p:txBody>
          <a:bodyPr/>
          <a:lstStyle/>
          <a:p>
            <a:r>
              <a:rPr lang="en-GB" b="0" i="0" dirty="0">
                <a:solidFill>
                  <a:srgbClr val="191919"/>
                </a:solidFill>
                <a:effectLst/>
                <a:latin typeface="Inter"/>
              </a:rPr>
              <a:t>Barkley Segmentation Dataset and Benchmark</a:t>
            </a:r>
          </a:p>
          <a:p>
            <a:r>
              <a:rPr lang="en-IN" b="0" i="0" dirty="0">
                <a:solidFill>
                  <a:srgbClr val="191919"/>
                </a:solidFill>
                <a:effectLst/>
                <a:latin typeface="Inter"/>
              </a:rPr>
              <a:t>Pascal VOC Segmentation Dataset</a:t>
            </a:r>
          </a:p>
          <a:p>
            <a:r>
              <a:rPr lang="en-IN" b="0" i="0" dirty="0">
                <a:solidFill>
                  <a:srgbClr val="191919"/>
                </a:solidFill>
                <a:effectLst/>
                <a:latin typeface="Inter"/>
              </a:rPr>
              <a:t>MS COCO Segmentation Dataset</a:t>
            </a:r>
          </a:p>
          <a:p>
            <a:endParaRPr lang="en-IN" dirty="0"/>
          </a:p>
        </p:txBody>
      </p:sp>
      <p:sp>
        <p:nvSpPr>
          <p:cNvPr id="4" name="Slide Number Placeholder 3">
            <a:extLst>
              <a:ext uri="{FF2B5EF4-FFF2-40B4-BE49-F238E27FC236}">
                <a16:creationId xmlns:a16="http://schemas.microsoft.com/office/drawing/2014/main" id="{5B87DC90-016E-304C-8A91-E8D9435204CB}"/>
              </a:ext>
            </a:extLst>
          </p:cNvPr>
          <p:cNvSpPr>
            <a:spLocks noGrp="1"/>
          </p:cNvSpPr>
          <p:nvPr>
            <p:ph type="sldNum" sz="quarter" idx="12"/>
          </p:nvPr>
        </p:nvSpPr>
        <p:spPr/>
        <p:txBody>
          <a:bodyPr/>
          <a:lstStyle/>
          <a:p>
            <a:fld id="{B6F15528-21DE-4FAA-801E-634DDDAF4B2B}" type="slidenum">
              <a:rPr lang="en-US" smtClean="0"/>
              <a:pPr/>
              <a:t>122</a:t>
            </a:fld>
            <a:endParaRPr lang="en-US"/>
          </a:p>
        </p:txBody>
      </p:sp>
    </p:spTree>
    <p:extLst>
      <p:ext uri="{BB962C8B-B14F-4D97-AF65-F5344CB8AC3E}">
        <p14:creationId xmlns:p14="http://schemas.microsoft.com/office/powerpoint/2010/main" val="11789697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ECBD-113C-B769-5814-48AB40D027FC}"/>
              </a:ext>
            </a:extLst>
          </p:cNvPr>
          <p:cNvSpPr>
            <a:spLocks noGrp="1"/>
          </p:cNvSpPr>
          <p:nvPr>
            <p:ph type="title"/>
          </p:nvPr>
        </p:nvSpPr>
        <p:spPr/>
        <p:txBody>
          <a:bodyPr>
            <a:normAutofit fontScale="90000"/>
          </a:bodyPr>
          <a:lstStyle/>
          <a:p>
            <a:r>
              <a:rPr lang="en-IN" b="0" i="0" dirty="0">
                <a:solidFill>
                  <a:srgbClr val="191919"/>
                </a:solidFill>
                <a:effectLst/>
                <a:latin typeface="Inter"/>
              </a:rPr>
              <a:t>Future Direction of Image Segmentation</a:t>
            </a:r>
            <a:br>
              <a:rPr lang="en-IN" b="0" i="0" dirty="0">
                <a:solidFill>
                  <a:srgbClr val="191919"/>
                </a:solidFill>
                <a:effectLst/>
                <a:latin typeface="Inter"/>
              </a:rPr>
            </a:br>
            <a:endParaRPr lang="en-IN" dirty="0"/>
          </a:p>
        </p:txBody>
      </p:sp>
      <p:sp>
        <p:nvSpPr>
          <p:cNvPr id="3" name="Content Placeholder 2">
            <a:extLst>
              <a:ext uri="{FF2B5EF4-FFF2-40B4-BE49-F238E27FC236}">
                <a16:creationId xmlns:a16="http://schemas.microsoft.com/office/drawing/2014/main" id="{69D70293-6291-E0BF-328B-1E504B35529C}"/>
              </a:ext>
            </a:extLst>
          </p:cNvPr>
          <p:cNvSpPr>
            <a:spLocks noGrp="1"/>
          </p:cNvSpPr>
          <p:nvPr>
            <p:ph idx="1"/>
          </p:nvPr>
        </p:nvSpPr>
        <p:spPr/>
        <p:txBody>
          <a:bodyPr/>
          <a:lstStyle/>
          <a:p>
            <a:pPr algn="just"/>
            <a:r>
              <a:rPr lang="en-GB" b="0" i="0" dirty="0">
                <a:solidFill>
                  <a:srgbClr val="191919"/>
                </a:solidFill>
                <a:effectLst/>
                <a:latin typeface="Inter"/>
              </a:rPr>
              <a:t>Auto-Segmentation with SAM</a:t>
            </a:r>
          </a:p>
          <a:p>
            <a:pPr algn="just"/>
            <a:r>
              <a:rPr lang="en-GB" b="0" i="0" dirty="0">
                <a:solidFill>
                  <a:srgbClr val="292929"/>
                </a:solidFill>
                <a:effectLst/>
                <a:latin typeface="Inter"/>
              </a:rPr>
              <a:t>Auto-segmentation refers to the process of automatically segmenting an image without human intervention. Auto-segmentation with Meta’s </a:t>
            </a:r>
            <a:r>
              <a:rPr lang="en-GB" b="1" i="0" dirty="0">
                <a:solidFill>
                  <a:srgbClr val="5658C3"/>
                </a:solidFill>
                <a:effectLst/>
                <a:latin typeface="Inter"/>
                <a:hlinkClick r:id="rId2"/>
              </a:rPr>
              <a:t>Segment Anything Model</a:t>
            </a:r>
            <a:r>
              <a:rPr lang="en-GB" b="0" i="0" dirty="0">
                <a:solidFill>
                  <a:srgbClr val="292929"/>
                </a:solidFill>
                <a:effectLst/>
                <a:latin typeface="Inter"/>
              </a:rPr>
              <a:t> (SAM) has instantly become popular as it shows remarkable performance in image segmentation tasks. It is a single model that can easily perform both interactive segmentation and automatic segmentation. </a:t>
            </a:r>
          </a:p>
          <a:p>
            <a:pPr algn="just"/>
            <a:endParaRPr lang="en-IN" dirty="0"/>
          </a:p>
        </p:txBody>
      </p:sp>
      <p:sp>
        <p:nvSpPr>
          <p:cNvPr id="4" name="Slide Number Placeholder 3">
            <a:extLst>
              <a:ext uri="{FF2B5EF4-FFF2-40B4-BE49-F238E27FC236}">
                <a16:creationId xmlns:a16="http://schemas.microsoft.com/office/drawing/2014/main" id="{E024ECD6-F2BC-2FD6-5356-83B88220AE16}"/>
              </a:ext>
            </a:extLst>
          </p:cNvPr>
          <p:cNvSpPr>
            <a:spLocks noGrp="1"/>
          </p:cNvSpPr>
          <p:nvPr>
            <p:ph type="sldNum" sz="quarter" idx="12"/>
          </p:nvPr>
        </p:nvSpPr>
        <p:spPr/>
        <p:txBody>
          <a:bodyPr/>
          <a:lstStyle/>
          <a:p>
            <a:fld id="{B6F15528-21DE-4FAA-801E-634DDDAF4B2B}" type="slidenum">
              <a:rPr lang="en-US" smtClean="0"/>
              <a:pPr/>
              <a:t>123</a:t>
            </a:fld>
            <a:endParaRPr lang="en-US"/>
          </a:p>
        </p:txBody>
      </p:sp>
    </p:spTree>
    <p:extLst>
      <p:ext uri="{BB962C8B-B14F-4D97-AF65-F5344CB8AC3E}">
        <p14:creationId xmlns:p14="http://schemas.microsoft.com/office/powerpoint/2010/main" val="4551996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EAD5-D693-026E-7821-AF47DBDE5A47}"/>
              </a:ext>
            </a:extLst>
          </p:cNvPr>
          <p:cNvSpPr>
            <a:spLocks noGrp="1"/>
          </p:cNvSpPr>
          <p:nvPr>
            <p:ph type="title"/>
          </p:nvPr>
        </p:nvSpPr>
        <p:spPr>
          <a:xfrm>
            <a:off x="609600" y="-76200"/>
            <a:ext cx="10972800" cy="1143000"/>
          </a:xfrm>
        </p:spPr>
        <p:txBody>
          <a:bodyPr>
            <a:normAutofit/>
          </a:bodyPr>
          <a:lstStyle/>
          <a:p>
            <a:r>
              <a:rPr lang="en-GB" b="0" i="0" dirty="0">
                <a:solidFill>
                  <a:srgbClr val="191919"/>
                </a:solidFill>
                <a:effectLst/>
                <a:latin typeface="Inter"/>
              </a:rPr>
              <a:t>Improvement in segmentation accuracy</a:t>
            </a:r>
            <a:endParaRPr lang="en-IN" dirty="0"/>
          </a:p>
        </p:txBody>
      </p:sp>
      <p:sp>
        <p:nvSpPr>
          <p:cNvPr id="3" name="Content Placeholder 2">
            <a:extLst>
              <a:ext uri="{FF2B5EF4-FFF2-40B4-BE49-F238E27FC236}">
                <a16:creationId xmlns:a16="http://schemas.microsoft.com/office/drawing/2014/main" id="{0CCFE081-F791-9601-4BEE-39A6AC9F8BDB}"/>
              </a:ext>
            </a:extLst>
          </p:cNvPr>
          <p:cNvSpPr>
            <a:spLocks noGrp="1"/>
          </p:cNvSpPr>
          <p:nvPr>
            <p:ph idx="1"/>
          </p:nvPr>
        </p:nvSpPr>
        <p:spPr>
          <a:xfrm>
            <a:off x="609600" y="1066801"/>
            <a:ext cx="10972800" cy="5059364"/>
          </a:xfrm>
        </p:spPr>
        <p:txBody>
          <a:bodyPr>
            <a:normAutofit fontScale="62500" lnSpcReduction="20000"/>
          </a:bodyPr>
          <a:lstStyle/>
          <a:p>
            <a:pPr algn="just"/>
            <a:r>
              <a:rPr lang="en-GB" b="0" i="0" dirty="0">
                <a:solidFill>
                  <a:srgbClr val="292929"/>
                </a:solidFill>
                <a:effectLst/>
                <a:latin typeface="Inter"/>
              </a:rPr>
              <a:t>Improving segmentation accuracy is one of the main goals of researchers in the field of computer vision. </a:t>
            </a:r>
          </a:p>
          <a:p>
            <a:pPr algn="just">
              <a:buFont typeface="Arial" panose="020B0604020202020204" pitchFamily="34" charset="0"/>
              <a:buChar char="•"/>
            </a:pPr>
            <a:r>
              <a:rPr lang="en-GB" b="1" i="0" dirty="0">
                <a:solidFill>
                  <a:srgbClr val="292929"/>
                </a:solidFill>
                <a:effectLst/>
                <a:latin typeface="Inter"/>
              </a:rPr>
              <a:t>Incorporating additional data sources</a:t>
            </a:r>
            <a:r>
              <a:rPr lang="en-GB" b="0" i="0" dirty="0">
                <a:solidFill>
                  <a:srgbClr val="292929"/>
                </a:solidFill>
                <a:effectLst/>
                <a:latin typeface="Inter"/>
              </a:rPr>
              <a:t>: One approach to improving segmentation accuracy is incorporating additional data sources beyond the raw image data. For example, depth information can provide valuable cues for object boundaries and segmentation, particularly in complex scenes with occlusions and clutter.</a:t>
            </a:r>
          </a:p>
          <a:p>
            <a:pPr algn="just">
              <a:buFont typeface="Arial" panose="020B0604020202020204" pitchFamily="34" charset="0"/>
              <a:buChar char="•"/>
            </a:pPr>
            <a:r>
              <a:rPr lang="en-GB" b="1" i="0" dirty="0">
                <a:solidFill>
                  <a:srgbClr val="292929"/>
                </a:solidFill>
                <a:effectLst/>
                <a:latin typeface="Inter"/>
              </a:rPr>
              <a:t>Developing new segmentation algorithms</a:t>
            </a:r>
            <a:r>
              <a:rPr lang="en-GB" b="0" i="0" dirty="0">
                <a:solidFill>
                  <a:srgbClr val="292929"/>
                </a:solidFill>
                <a:effectLst/>
                <a:latin typeface="Inter"/>
              </a:rPr>
              <a:t>: Researchers continuously develop new algorithms for image segmentation that can improve accuracy. For example, some recent approaches use </a:t>
            </a:r>
            <a:r>
              <a:rPr lang="en-GB" b="1" i="0" dirty="0">
                <a:solidFill>
                  <a:srgbClr val="5658C3"/>
                </a:solidFill>
                <a:effectLst/>
                <a:latin typeface="Inter"/>
                <a:hlinkClick r:id="rId2"/>
              </a:rPr>
              <a:t>adversarial training</a:t>
            </a:r>
            <a:r>
              <a:rPr lang="en-GB" b="0" i="0" dirty="0">
                <a:solidFill>
                  <a:srgbClr val="292929"/>
                </a:solidFill>
                <a:effectLst/>
                <a:latin typeface="Inter"/>
              </a:rPr>
              <a:t> or </a:t>
            </a:r>
            <a:r>
              <a:rPr lang="en-GB" b="1" i="0" dirty="0">
                <a:solidFill>
                  <a:srgbClr val="5658C3"/>
                </a:solidFill>
                <a:effectLst/>
                <a:latin typeface="Inter"/>
                <a:hlinkClick r:id="rId3"/>
              </a:rPr>
              <a:t>reinforcement learning</a:t>
            </a:r>
            <a:r>
              <a:rPr lang="en-GB" b="0" i="0" dirty="0">
                <a:solidFill>
                  <a:srgbClr val="292929"/>
                </a:solidFill>
                <a:effectLst/>
                <a:latin typeface="Inter"/>
              </a:rPr>
              <a:t> to refine segmentation results.</a:t>
            </a:r>
          </a:p>
          <a:p>
            <a:pPr algn="just">
              <a:buFont typeface="Arial" panose="020B0604020202020204" pitchFamily="34" charset="0"/>
              <a:buChar char="•"/>
            </a:pPr>
            <a:r>
              <a:rPr lang="en-GB" b="1" i="0" dirty="0">
                <a:solidFill>
                  <a:srgbClr val="292929"/>
                </a:solidFill>
                <a:effectLst/>
                <a:latin typeface="Inter"/>
              </a:rPr>
              <a:t>Improving annotation quality</a:t>
            </a:r>
            <a:r>
              <a:rPr lang="en-GB" b="0" i="0" dirty="0">
                <a:solidFill>
                  <a:srgbClr val="292929"/>
                </a:solidFill>
                <a:effectLst/>
                <a:latin typeface="Inter"/>
              </a:rPr>
              <a:t>: The quality of the ground truth annotations used to train segmentation algorithms is essential to achieving high accuracy. Researchers are working to improve annotation quality through various means, including incorporating expert knowledge and utilizing crowdsourcing platforms.</a:t>
            </a:r>
          </a:p>
          <a:p>
            <a:pPr algn="just">
              <a:buFont typeface="Arial" panose="020B0604020202020204" pitchFamily="34" charset="0"/>
              <a:buChar char="•"/>
            </a:pPr>
            <a:r>
              <a:rPr lang="en-GB" b="1" i="0" dirty="0">
                <a:solidFill>
                  <a:srgbClr val="292929"/>
                </a:solidFill>
                <a:effectLst/>
                <a:latin typeface="Inter"/>
              </a:rPr>
              <a:t>Refining evaluation metrics</a:t>
            </a:r>
            <a:r>
              <a:rPr lang="en-GB" b="0" i="0" dirty="0">
                <a:solidFill>
                  <a:srgbClr val="292929"/>
                </a:solidFill>
                <a:effectLst/>
                <a:latin typeface="Inter"/>
              </a:rPr>
              <a:t>: Evaluation metrics play a crucial role in measuring the accuracy of segmentation algorithms. Researchers are exploring new evaluation metrics beyond the traditional Dice coefficient and Jaccard index, such as the Boundary F1 score, which can better capture the quality of object boundaries.</a:t>
            </a:r>
          </a:p>
          <a:p>
            <a:pPr algn="just"/>
            <a:endParaRPr lang="en-GB" b="0" i="0" dirty="0">
              <a:solidFill>
                <a:srgbClr val="292929"/>
              </a:solidFill>
              <a:effectLst/>
              <a:latin typeface="Inter"/>
            </a:endParaRPr>
          </a:p>
          <a:p>
            <a:pPr algn="just"/>
            <a:endParaRPr lang="en-IN" dirty="0"/>
          </a:p>
        </p:txBody>
      </p:sp>
      <p:sp>
        <p:nvSpPr>
          <p:cNvPr id="4" name="Slide Number Placeholder 3">
            <a:extLst>
              <a:ext uri="{FF2B5EF4-FFF2-40B4-BE49-F238E27FC236}">
                <a16:creationId xmlns:a16="http://schemas.microsoft.com/office/drawing/2014/main" id="{18FE5300-6F44-37F6-CF2B-DFDDA9514A65}"/>
              </a:ext>
            </a:extLst>
          </p:cNvPr>
          <p:cNvSpPr>
            <a:spLocks noGrp="1"/>
          </p:cNvSpPr>
          <p:nvPr>
            <p:ph type="sldNum" sz="quarter" idx="12"/>
          </p:nvPr>
        </p:nvSpPr>
        <p:spPr/>
        <p:txBody>
          <a:bodyPr/>
          <a:lstStyle/>
          <a:p>
            <a:fld id="{B6F15528-21DE-4FAA-801E-634DDDAF4B2B}" type="slidenum">
              <a:rPr lang="en-US" smtClean="0"/>
              <a:pPr/>
              <a:t>124</a:t>
            </a:fld>
            <a:endParaRPr lang="en-US"/>
          </a:p>
        </p:txBody>
      </p:sp>
    </p:spTree>
    <p:extLst>
      <p:ext uri="{BB962C8B-B14F-4D97-AF65-F5344CB8AC3E}">
        <p14:creationId xmlns:p14="http://schemas.microsoft.com/office/powerpoint/2010/main" val="39031297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6E3C6-734C-3D93-500B-B6DE51A6E1DB}"/>
              </a:ext>
            </a:extLst>
          </p:cNvPr>
          <p:cNvSpPr>
            <a:spLocks noGrp="1"/>
          </p:cNvSpPr>
          <p:nvPr>
            <p:ph type="title"/>
          </p:nvPr>
        </p:nvSpPr>
        <p:spPr>
          <a:xfrm>
            <a:off x="228600" y="116646"/>
            <a:ext cx="10972800" cy="1143000"/>
          </a:xfrm>
        </p:spPr>
        <p:txBody>
          <a:bodyPr>
            <a:normAutofit fontScale="90000"/>
          </a:bodyPr>
          <a:lstStyle/>
          <a:p>
            <a:r>
              <a:rPr lang="en-GB" b="0" i="0" dirty="0">
                <a:solidFill>
                  <a:srgbClr val="191919"/>
                </a:solidFill>
                <a:effectLst/>
                <a:latin typeface="Inter"/>
              </a:rPr>
              <a:t>Integrate Deep Learning with Traditional Techniques</a:t>
            </a:r>
            <a:endParaRPr lang="en-IN" dirty="0"/>
          </a:p>
        </p:txBody>
      </p:sp>
      <p:sp>
        <p:nvSpPr>
          <p:cNvPr id="3" name="Content Placeholder 2">
            <a:extLst>
              <a:ext uri="{FF2B5EF4-FFF2-40B4-BE49-F238E27FC236}">
                <a16:creationId xmlns:a16="http://schemas.microsoft.com/office/drawing/2014/main" id="{31B52257-6936-BA61-E6EE-49E42B42001F}"/>
              </a:ext>
            </a:extLst>
          </p:cNvPr>
          <p:cNvSpPr>
            <a:spLocks noGrp="1"/>
          </p:cNvSpPr>
          <p:nvPr>
            <p:ph idx="1"/>
          </p:nvPr>
        </p:nvSpPr>
        <p:spPr/>
        <p:txBody>
          <a:bodyPr>
            <a:normAutofit fontScale="70000" lnSpcReduction="20000"/>
          </a:bodyPr>
          <a:lstStyle/>
          <a:p>
            <a:pPr algn="just">
              <a:buFont typeface="Arial" panose="020B0604020202020204" pitchFamily="34" charset="0"/>
              <a:buChar char="•"/>
            </a:pPr>
            <a:r>
              <a:rPr lang="en-GB" b="1" i="0" dirty="0">
                <a:solidFill>
                  <a:srgbClr val="292929"/>
                </a:solidFill>
                <a:effectLst/>
                <a:latin typeface="Inter"/>
              </a:rPr>
              <a:t>Hybrid models</a:t>
            </a:r>
            <a:r>
              <a:rPr lang="en-GB" b="0" i="0" dirty="0">
                <a:solidFill>
                  <a:srgbClr val="292929"/>
                </a:solidFill>
                <a:effectLst/>
                <a:latin typeface="Inter"/>
              </a:rPr>
              <a:t>: Researchers are </a:t>
            </a:r>
            <a:r>
              <a:rPr lang="en-GB" b="1" i="0" dirty="0">
                <a:solidFill>
                  <a:srgbClr val="5658C3"/>
                </a:solidFill>
                <a:effectLst/>
                <a:latin typeface="Inter"/>
                <a:hlinkClick r:id="rId2"/>
              </a:rPr>
              <a:t>developing hybrid models</a:t>
            </a:r>
            <a:r>
              <a:rPr lang="en-GB" b="0" i="0" dirty="0">
                <a:solidFill>
                  <a:srgbClr val="292929"/>
                </a:solidFill>
                <a:effectLst/>
                <a:latin typeface="Inter"/>
              </a:rPr>
              <a:t> that combine deep learning with traditional techniques. For example, some approaches use clustering or thresholding to initialize deep learning models or post-process segmentation results.</a:t>
            </a:r>
          </a:p>
          <a:p>
            <a:pPr algn="just">
              <a:buFont typeface="Arial" panose="020B0604020202020204" pitchFamily="34" charset="0"/>
              <a:buChar char="•"/>
            </a:pPr>
            <a:r>
              <a:rPr lang="en-GB" b="1" i="0" dirty="0">
                <a:solidFill>
                  <a:srgbClr val="292929"/>
                </a:solidFill>
                <a:effectLst/>
                <a:latin typeface="Inter"/>
              </a:rPr>
              <a:t>Multi-stage approaches</a:t>
            </a:r>
            <a:r>
              <a:rPr lang="en-GB" b="0" i="0" dirty="0">
                <a:solidFill>
                  <a:srgbClr val="292929"/>
                </a:solidFill>
                <a:effectLst/>
                <a:latin typeface="Inter"/>
              </a:rPr>
              <a:t>: Multi-stage approaches involve using deep learning for initial segmentation and then refining the results using traditional techniques. For example, some approaches use </a:t>
            </a:r>
            <a:r>
              <a:rPr lang="en-GB" b="1" i="0" dirty="0">
                <a:solidFill>
                  <a:srgbClr val="5658C3"/>
                </a:solidFill>
                <a:effectLst/>
                <a:latin typeface="Inter"/>
                <a:hlinkClick r:id="rId3"/>
              </a:rPr>
              <a:t>morphological operations</a:t>
            </a:r>
            <a:r>
              <a:rPr lang="en-GB" b="0" i="0" dirty="0">
                <a:solidFill>
                  <a:srgbClr val="292929"/>
                </a:solidFill>
                <a:effectLst/>
                <a:latin typeface="Inter"/>
              </a:rPr>
              <a:t> to smooth and refine segmentation results.</a:t>
            </a:r>
          </a:p>
          <a:p>
            <a:pPr algn="just">
              <a:buFont typeface="Arial" panose="020B0604020202020204" pitchFamily="34" charset="0"/>
              <a:buChar char="•"/>
            </a:pPr>
            <a:r>
              <a:rPr lang="en-GB" b="1" i="0" dirty="0">
                <a:solidFill>
                  <a:srgbClr val="292929"/>
                </a:solidFill>
                <a:effectLst/>
                <a:latin typeface="Inter"/>
              </a:rPr>
              <a:t>Attention-based models</a:t>
            </a:r>
            <a:r>
              <a:rPr lang="en-GB" b="0" i="0" dirty="0">
                <a:solidFill>
                  <a:srgbClr val="292929"/>
                </a:solidFill>
                <a:effectLst/>
                <a:latin typeface="Inter"/>
              </a:rPr>
              <a:t>:</a:t>
            </a:r>
            <a:r>
              <a:rPr lang="en-GB" b="1" i="0" dirty="0">
                <a:solidFill>
                  <a:srgbClr val="5658C3"/>
                </a:solidFill>
                <a:effectLst/>
                <a:latin typeface="Inter"/>
                <a:hlinkClick r:id="rId4"/>
              </a:rPr>
              <a:t> Attention-based models</a:t>
            </a:r>
            <a:r>
              <a:rPr lang="en-GB" b="0" i="0" dirty="0">
                <a:solidFill>
                  <a:srgbClr val="292929"/>
                </a:solidFill>
                <a:effectLst/>
                <a:latin typeface="Inter"/>
              </a:rPr>
              <a:t> are a type of deep learning model that incorporates traditional techniques for computing attention weights within a feature map. Attention-based models can improve accuracy by focusing on relevant image features and ignoring irrelevant ones.</a:t>
            </a:r>
          </a:p>
          <a:p>
            <a:pPr algn="just">
              <a:buFont typeface="Arial" panose="020B0604020202020204" pitchFamily="34" charset="0"/>
              <a:buChar char="•"/>
            </a:pPr>
            <a:r>
              <a:rPr lang="en-GB" b="1" i="0" dirty="0">
                <a:solidFill>
                  <a:srgbClr val="292929"/>
                </a:solidFill>
                <a:effectLst/>
                <a:latin typeface="Inter"/>
              </a:rPr>
              <a:t>Transfer learning</a:t>
            </a:r>
            <a:r>
              <a:rPr lang="en-GB" b="0" i="0" dirty="0">
                <a:solidFill>
                  <a:srgbClr val="292929"/>
                </a:solidFill>
                <a:effectLst/>
                <a:latin typeface="Inter"/>
              </a:rPr>
              <a:t>: </a:t>
            </a:r>
            <a:r>
              <a:rPr lang="en-GB" b="1" i="0" dirty="0">
                <a:solidFill>
                  <a:srgbClr val="5658C3"/>
                </a:solidFill>
                <a:effectLst/>
                <a:latin typeface="Inter"/>
                <a:hlinkClick r:id="rId5"/>
              </a:rPr>
              <a:t>Transfer learning</a:t>
            </a:r>
            <a:r>
              <a:rPr lang="en-GB" b="0" i="0" dirty="0">
                <a:solidFill>
                  <a:srgbClr val="292929"/>
                </a:solidFill>
                <a:effectLst/>
                <a:latin typeface="Inter"/>
              </a:rPr>
              <a:t> involves pretraining deep learning models on large datasets and then fine-tuning them for specific segmentation tasks. Traditional techniques such as clustering or thresholding can be used to identify relevant features for transfer learning.</a:t>
            </a:r>
          </a:p>
          <a:p>
            <a:pPr algn="just"/>
            <a:endParaRPr lang="en-IN" dirty="0"/>
          </a:p>
        </p:txBody>
      </p:sp>
      <p:sp>
        <p:nvSpPr>
          <p:cNvPr id="4" name="Slide Number Placeholder 3">
            <a:extLst>
              <a:ext uri="{FF2B5EF4-FFF2-40B4-BE49-F238E27FC236}">
                <a16:creationId xmlns:a16="http://schemas.microsoft.com/office/drawing/2014/main" id="{0093BBB4-157D-82E7-DBE7-7A0D220B50ED}"/>
              </a:ext>
            </a:extLst>
          </p:cNvPr>
          <p:cNvSpPr>
            <a:spLocks noGrp="1"/>
          </p:cNvSpPr>
          <p:nvPr>
            <p:ph type="sldNum" sz="quarter" idx="12"/>
          </p:nvPr>
        </p:nvSpPr>
        <p:spPr/>
        <p:txBody>
          <a:bodyPr/>
          <a:lstStyle/>
          <a:p>
            <a:fld id="{B6F15528-21DE-4FAA-801E-634DDDAF4B2B}" type="slidenum">
              <a:rPr lang="en-US" smtClean="0"/>
              <a:pPr/>
              <a:t>125</a:t>
            </a:fld>
            <a:endParaRPr lang="en-US"/>
          </a:p>
        </p:txBody>
      </p:sp>
    </p:spTree>
    <p:extLst>
      <p:ext uri="{BB962C8B-B14F-4D97-AF65-F5344CB8AC3E}">
        <p14:creationId xmlns:p14="http://schemas.microsoft.com/office/powerpoint/2010/main" val="15544977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3343-C804-4C5D-FB91-EC9660D33B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2B94AF-68A1-31FC-B86B-83E6B7627E9D}"/>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81788548-D19E-E94B-00C9-B05714238885}"/>
              </a:ext>
            </a:extLst>
          </p:cNvPr>
          <p:cNvSpPr>
            <a:spLocks noGrp="1"/>
          </p:cNvSpPr>
          <p:nvPr>
            <p:ph type="sldNum" sz="quarter" idx="12"/>
          </p:nvPr>
        </p:nvSpPr>
        <p:spPr/>
        <p:txBody>
          <a:bodyPr/>
          <a:lstStyle/>
          <a:p>
            <a:fld id="{B6F15528-21DE-4FAA-801E-634DDDAF4B2B}" type="slidenum">
              <a:rPr lang="en-US" smtClean="0"/>
              <a:pPr/>
              <a:t>126</a:t>
            </a:fld>
            <a:endParaRPr lang="en-US"/>
          </a:p>
        </p:txBody>
      </p:sp>
    </p:spTree>
    <p:extLst>
      <p:ext uri="{BB962C8B-B14F-4D97-AF65-F5344CB8AC3E}">
        <p14:creationId xmlns:p14="http://schemas.microsoft.com/office/powerpoint/2010/main" val="391614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691640" y="792540"/>
            <a:ext cx="6400800" cy="22860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8752840" y="1140610"/>
            <a:ext cx="1905000" cy="1905000"/>
          </a:xfrm>
          <a:prstGeom prst="rect">
            <a:avLst/>
          </a:prstGeom>
          <a:noFill/>
          <a:ln w="9525">
            <a:noFill/>
            <a:miter lim="800000"/>
            <a:headEnd/>
            <a:tailEnd/>
          </a:ln>
          <a:effectLst/>
        </p:spPr>
      </p:pic>
      <p:sp>
        <p:nvSpPr>
          <p:cNvPr id="8" name="TextBox 7"/>
          <p:cNvSpPr txBox="1"/>
          <p:nvPr/>
        </p:nvSpPr>
        <p:spPr>
          <a:xfrm>
            <a:off x="1981200" y="3718679"/>
            <a:ext cx="8382000" cy="3139321"/>
          </a:xfrm>
          <a:prstGeom prst="rect">
            <a:avLst/>
          </a:prstGeom>
          <a:noFill/>
        </p:spPr>
        <p:txBody>
          <a:bodyPr wrap="square" rtlCol="0">
            <a:spAutoFit/>
          </a:bodyPr>
          <a:lstStyle/>
          <a:p>
            <a:pPr marL="0" lvl="5">
              <a:lnSpc>
                <a:spcPct val="150000"/>
              </a:lnSpc>
            </a:pPr>
            <a:r>
              <a:rPr lang="en-US" sz="2400" dirty="0">
                <a:solidFill>
                  <a:srgbClr val="7030A0"/>
                </a:solidFill>
                <a:latin typeface="Times New Roman" pitchFamily="18" charset="0"/>
                <a:cs typeface="Times New Roman" pitchFamily="18" charset="0"/>
              </a:rPr>
              <a:t>Step edge: </a:t>
            </a:r>
            <a:r>
              <a:rPr lang="en-US" sz="2400" dirty="0">
                <a:latin typeface="Times New Roman" pitchFamily="18" charset="0"/>
                <a:cs typeface="Times New Roman" pitchFamily="18" charset="0"/>
              </a:rPr>
              <a:t>It is an abrupt change in intensity.</a:t>
            </a:r>
          </a:p>
          <a:p>
            <a:pPr marL="0" lvl="5">
              <a:lnSpc>
                <a:spcPct val="150000"/>
              </a:lnSpc>
            </a:pPr>
            <a:r>
              <a:rPr lang="en-US" sz="2400" dirty="0">
                <a:solidFill>
                  <a:srgbClr val="7030A0"/>
                </a:solidFill>
                <a:latin typeface="Times New Roman" pitchFamily="18" charset="0"/>
                <a:cs typeface="Times New Roman" pitchFamily="18" charset="0"/>
              </a:rPr>
              <a:t>Ramp edge</a:t>
            </a:r>
            <a:r>
              <a:rPr lang="en-US" sz="2400" dirty="0">
                <a:latin typeface="Times New Roman" pitchFamily="18" charset="0"/>
                <a:cs typeface="Times New Roman" pitchFamily="18" charset="0"/>
              </a:rPr>
              <a:t>: It represents gradual change in intensity. The slope of ramp is inversely proportional to degree of blurring in the edge.</a:t>
            </a:r>
          </a:p>
          <a:p>
            <a:pPr marL="0" lvl="5">
              <a:lnSpc>
                <a:spcPct val="150000"/>
              </a:lnSpc>
            </a:pPr>
            <a:r>
              <a:rPr lang="en-US" sz="2400" dirty="0">
                <a:solidFill>
                  <a:srgbClr val="7030A0"/>
                </a:solidFill>
                <a:latin typeface="Times New Roman" pitchFamily="18" charset="0"/>
                <a:cs typeface="Times New Roman" pitchFamily="18" charset="0"/>
              </a:rPr>
              <a:t>Roof edge: </a:t>
            </a:r>
            <a:r>
              <a:rPr lang="en-US" sz="2400" dirty="0">
                <a:latin typeface="Times New Roman" pitchFamily="18" charset="0"/>
                <a:cs typeface="Times New Roman" pitchFamily="18" charset="0"/>
              </a:rPr>
              <a:t>In this intensity change is not instantaneous but occur over a finite distance .</a:t>
            </a:r>
          </a:p>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1143000"/>
            <a:ext cx="8001000" cy="3903954"/>
          </a:xfrm>
          <a:prstGeom prst="rect">
            <a:avLst/>
          </a:prstGeom>
        </p:spPr>
        <p:txBody>
          <a:bodyPr wrap="square">
            <a:spAutoFit/>
          </a:bodyPr>
          <a:lstStyle/>
          <a:p>
            <a:pPr algn="just">
              <a:lnSpc>
                <a:spcPct val="150000"/>
              </a:lnSpc>
            </a:pPr>
            <a:r>
              <a:rPr lang="en-US" sz="2400" dirty="0">
                <a:latin typeface="Times New Roman" pitchFamily="18" charset="0"/>
                <a:cs typeface="Times New Roman" pitchFamily="18" charset="0"/>
              </a:rPr>
              <a:t>There are three fundamental steps performed in edge detection:</a:t>
            </a:r>
          </a:p>
          <a:p>
            <a:pPr algn="just">
              <a:lnSpc>
                <a:spcPct val="150000"/>
              </a:lnSpc>
            </a:pPr>
            <a:endParaRPr lang="en-US" sz="2400" dirty="0">
              <a:latin typeface="Times New Roman" pitchFamily="18" charset="0"/>
              <a:cs typeface="Times New Roman" pitchFamily="18" charset="0"/>
            </a:endParaRPr>
          </a:p>
          <a:p>
            <a:pPr algn="just">
              <a:lnSpc>
                <a:spcPct val="150000"/>
              </a:lnSpc>
            </a:pPr>
            <a:r>
              <a:rPr lang="en-US" sz="2400" dirty="0">
                <a:solidFill>
                  <a:srgbClr val="7030A0"/>
                </a:solidFill>
                <a:latin typeface="Times New Roman" pitchFamily="18" charset="0"/>
                <a:cs typeface="Times New Roman" pitchFamily="18" charset="0"/>
              </a:rPr>
              <a:t>1.Image smoothing for noise reduction: </a:t>
            </a:r>
            <a:r>
              <a:rPr lang="en-US" sz="2400" dirty="0">
                <a:latin typeface="Times New Roman" pitchFamily="18" charset="0"/>
                <a:cs typeface="Times New Roman" pitchFamily="18" charset="0"/>
              </a:rPr>
              <a:t>Suppress as much noise as possible, without destroying true edges. </a:t>
            </a:r>
          </a:p>
          <a:p>
            <a:pPr algn="just">
              <a:lnSpc>
                <a:spcPct val="150000"/>
              </a:lnSpc>
            </a:pPr>
            <a:r>
              <a:rPr lang="en-US" sz="2400" dirty="0">
                <a:solidFill>
                  <a:srgbClr val="7030A0"/>
                </a:solidFill>
                <a:latin typeface="Times New Roman" pitchFamily="18" charset="0"/>
                <a:cs typeface="Times New Roman" pitchFamily="18" charset="0"/>
              </a:rPr>
              <a:t>2.Detection of edge points: </a:t>
            </a:r>
            <a:r>
              <a:rPr lang="en-US" sz="2400" dirty="0">
                <a:latin typeface="Times New Roman" pitchFamily="18" charset="0"/>
                <a:cs typeface="Times New Roman" pitchFamily="18" charset="0"/>
              </a:rPr>
              <a:t>Determine which edge pixels should be discarded as noise and which should be retained. </a:t>
            </a:r>
          </a:p>
          <a:p>
            <a:pPr algn="just">
              <a:lnSpc>
                <a:spcPct val="150000"/>
              </a:lnSpc>
            </a:pPr>
            <a:r>
              <a:rPr lang="en-US" sz="2400" dirty="0">
                <a:latin typeface="Times New Roman" pitchFamily="18" charset="0"/>
                <a:cs typeface="Times New Roman" pitchFamily="18" charset="0"/>
              </a:rPr>
              <a:t>3. </a:t>
            </a:r>
            <a:r>
              <a:rPr lang="en-US" sz="2400" dirty="0">
                <a:solidFill>
                  <a:srgbClr val="7030A0"/>
                </a:solidFill>
                <a:latin typeface="Times New Roman" pitchFamily="18" charset="0"/>
                <a:cs typeface="Times New Roman" pitchFamily="18" charset="0"/>
              </a:rPr>
              <a:t>Edge localization: </a:t>
            </a:r>
            <a:r>
              <a:rPr lang="en-US" sz="2400" dirty="0">
                <a:latin typeface="Times New Roman" pitchFamily="18" charset="0"/>
                <a:cs typeface="Times New Roman" pitchFamily="18" charset="0"/>
              </a:rPr>
              <a:t>Determine the exact location of an edge.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1" name="Nesne 2"/>
          <p:cNvGraphicFramePr>
            <a:graphicFrameLocks noGrp="1" noChangeAspect="1"/>
          </p:cNvGraphicFramePr>
          <p:nvPr/>
        </p:nvGraphicFramePr>
        <p:xfrm>
          <a:off x="4038600" y="5181600"/>
          <a:ext cx="3581400" cy="590550"/>
        </p:xfrm>
        <a:graphic>
          <a:graphicData uri="http://schemas.openxmlformats.org/presentationml/2006/ole">
            <mc:AlternateContent xmlns:mc="http://schemas.openxmlformats.org/markup-compatibility/2006">
              <mc:Choice xmlns:v="urn:schemas-microsoft-com:vml" Requires="v">
                <p:oleObj name="Denklem" r:id="rId2" imgW="1981200" imgH="304800" progId="Equation.3">
                  <p:embed/>
                </p:oleObj>
              </mc:Choice>
              <mc:Fallback>
                <p:oleObj name="Denklem" r:id="rId2" imgW="1981200" imgH="304800" progId="Equation.3">
                  <p:embed/>
                  <p:pic>
                    <p:nvPicPr>
                      <p:cNvPr id="32771" name="Nesne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181600"/>
                        <a:ext cx="358140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1524000" y="838200"/>
            <a:ext cx="9144000" cy="2308324"/>
          </a:xfrm>
          <a:prstGeom prst="rect">
            <a:avLst/>
          </a:prstGeom>
        </p:spPr>
        <p:txBody>
          <a:bodyPr wrap="square">
            <a:spAutoFit/>
          </a:bodyPr>
          <a:lstStyle/>
          <a:p>
            <a:pPr algn="just">
              <a:lnSpc>
                <a:spcPct val="150000"/>
              </a:lnSpc>
              <a:buFont typeface="Arial" pitchFamily="34" charset="0"/>
              <a:buChar char="•"/>
            </a:pPr>
            <a:r>
              <a:rPr lang="en-US" sz="2400" dirty="0">
                <a:latin typeface="Times New Roman" pitchFamily="18" charset="0"/>
                <a:cs typeface="Times New Roman" pitchFamily="18" charset="0"/>
              </a:rPr>
              <a:t>First derivatives in image processing are implemented using the magnitude of the gradient. </a:t>
            </a:r>
          </a:p>
          <a:p>
            <a:pPr algn="just">
              <a:lnSpc>
                <a:spcPct val="150000"/>
              </a:lnSpc>
              <a:buFont typeface="Arial" pitchFamily="34" charset="0"/>
              <a:buChar char="•"/>
            </a:pPr>
            <a:r>
              <a:rPr lang="en-US" sz="2400" dirty="0">
                <a:latin typeface="Times New Roman" pitchFamily="18" charset="0"/>
                <a:cs typeface="Times New Roman" pitchFamily="18" charset="0"/>
              </a:rPr>
              <a:t>For a function f(x, y), the gradient of </a:t>
            </a:r>
            <a:r>
              <a:rPr lang="en-US" sz="2400" i="1" dirty="0">
                <a:latin typeface="Times New Roman" pitchFamily="18" charset="0"/>
                <a:cs typeface="Times New Roman" pitchFamily="18" charset="0"/>
              </a:rPr>
              <a:t>f at coordinates (x, y) is defined </a:t>
            </a:r>
            <a:r>
              <a:rPr lang="en-US" sz="2400" dirty="0">
                <a:latin typeface="Times New Roman" pitchFamily="18" charset="0"/>
                <a:cs typeface="Times New Roman" pitchFamily="18" charset="0"/>
              </a:rPr>
              <a:t>as the two-dimensional column </a:t>
            </a:r>
            <a:r>
              <a:rPr lang="en-US" sz="2400" i="1" dirty="0">
                <a:latin typeface="Times New Roman" pitchFamily="18" charset="0"/>
                <a:cs typeface="Times New Roman" pitchFamily="18" charset="0"/>
              </a:rPr>
              <a:t>vector</a:t>
            </a:r>
            <a:endParaRPr lang="en-US" sz="2400" dirty="0">
              <a:latin typeface="Times New Roman" pitchFamily="18" charset="0"/>
              <a:cs typeface="Times New Roman" pitchFamily="18" charset="0"/>
            </a:endParaRPr>
          </a:p>
        </p:txBody>
      </p:sp>
      <p:pic>
        <p:nvPicPr>
          <p:cNvPr id="306179" name="Picture 3"/>
          <p:cNvPicPr>
            <a:picLocks noChangeAspect="1" noChangeArrowheads="1"/>
          </p:cNvPicPr>
          <p:nvPr/>
        </p:nvPicPr>
        <p:blipFill>
          <a:blip r:embed="rId4"/>
          <a:srcRect/>
          <a:stretch>
            <a:fillRect/>
          </a:stretch>
        </p:blipFill>
        <p:spPr bwMode="auto">
          <a:xfrm>
            <a:off x="4648200" y="2971801"/>
            <a:ext cx="3657600" cy="1152525"/>
          </a:xfrm>
          <a:prstGeom prst="rect">
            <a:avLst/>
          </a:prstGeom>
          <a:noFill/>
          <a:ln w="9525">
            <a:noFill/>
            <a:miter lim="800000"/>
            <a:headEnd/>
            <a:tailEnd/>
          </a:ln>
          <a:effectLst/>
        </p:spPr>
      </p:pic>
      <p:sp>
        <p:nvSpPr>
          <p:cNvPr id="7" name="Rectangle 6"/>
          <p:cNvSpPr/>
          <p:nvPr/>
        </p:nvSpPr>
        <p:spPr>
          <a:xfrm>
            <a:off x="1524000" y="3581401"/>
            <a:ext cx="9144000" cy="1503297"/>
          </a:xfrm>
          <a:prstGeom prst="rect">
            <a:avLst/>
          </a:prstGeom>
        </p:spPr>
        <p:txBody>
          <a:bodyPr wrap="square">
            <a:spAutoFit/>
          </a:bodyPr>
          <a:lstStyle/>
          <a:p>
            <a:endParaRPr lang="en-US" sz="2400" dirty="0">
              <a:latin typeface="Times New Roman" pitchFamily="18" charset="0"/>
              <a:cs typeface="Times New Roman" pitchFamily="18" charset="0"/>
            </a:endParaRPr>
          </a:p>
          <a:p>
            <a:pPr>
              <a:lnSpc>
                <a:spcPct val="150000"/>
              </a:lnSpc>
              <a:buFont typeface="Arial" pitchFamily="34" charset="0"/>
              <a:buChar char="•"/>
            </a:pPr>
            <a:r>
              <a:rPr lang="en-US" sz="2400" dirty="0">
                <a:latin typeface="Times New Roman" pitchFamily="18" charset="0"/>
                <a:cs typeface="Times New Roman" pitchFamily="18" charset="0"/>
              </a:rPr>
              <a:t> This vector points in the direction of greatest rate of change of f at </a:t>
            </a:r>
          </a:p>
          <a:p>
            <a:pPr>
              <a:lnSpc>
                <a:spcPct val="150000"/>
              </a:lnSpc>
            </a:pPr>
            <a:r>
              <a:rPr lang="en-US" sz="2400" dirty="0">
                <a:latin typeface="Times New Roman" pitchFamily="18" charset="0"/>
                <a:cs typeface="Times New Roman" pitchFamily="18" charset="0"/>
              </a:rPr>
              <a:t>location(</a:t>
            </a:r>
            <a:r>
              <a:rPr lang="en-US" sz="2400" dirty="0" err="1">
                <a:latin typeface="Times New Roman" pitchFamily="18" charset="0"/>
                <a:cs typeface="Times New Roman" pitchFamily="18" charset="0"/>
              </a:rPr>
              <a:t>x,y</a:t>
            </a:r>
            <a:r>
              <a:rPr lang="en-US" sz="2400" dirty="0">
                <a:latin typeface="Times New Roman" pitchFamily="18" charset="0"/>
                <a:cs typeface="Times New Roman" pitchFamily="18" charset="0"/>
              </a:rPr>
              <a:t>).The magnitude of this vector is given by</a:t>
            </a:r>
          </a:p>
        </p:txBody>
      </p:sp>
      <p:sp>
        <p:nvSpPr>
          <p:cNvPr id="6" name="TextBox 5"/>
          <p:cNvSpPr txBox="1"/>
          <p:nvPr/>
        </p:nvSpPr>
        <p:spPr>
          <a:xfrm>
            <a:off x="1524000" y="457201"/>
            <a:ext cx="6019800" cy="461665"/>
          </a:xfrm>
          <a:prstGeom prst="rect">
            <a:avLst/>
          </a:prstGeom>
          <a:noFill/>
        </p:spPr>
        <p:txBody>
          <a:bodyPr wrap="square" rtlCol="0">
            <a:spAutoFit/>
          </a:bodyPr>
          <a:lstStyle/>
          <a:p>
            <a:r>
              <a:rPr lang="en-US" sz="2400" b="1" dirty="0">
                <a:solidFill>
                  <a:srgbClr val="7030A0"/>
                </a:solidFill>
                <a:latin typeface="Times New Roman" pitchFamily="18" charset="0"/>
                <a:cs typeface="Times New Roman" pitchFamily="18" charset="0"/>
              </a:rPr>
              <a:t>Image gradient and its properties</a:t>
            </a:r>
          </a:p>
        </p:txBody>
      </p:sp>
      <p:sp>
        <p:nvSpPr>
          <p:cNvPr id="8" name="TextBox 7"/>
          <p:cNvSpPr txBox="1"/>
          <p:nvPr/>
        </p:nvSpPr>
        <p:spPr>
          <a:xfrm>
            <a:off x="2133600" y="5715000"/>
            <a:ext cx="259080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latin typeface="Times New Roman" pitchFamily="18" charset="0"/>
                <a:cs typeface="Times New Roman" pitchFamily="18" charset="0"/>
              </a:rPr>
              <a:t>It gives rate of change in the  direction of gradient vector</a:t>
            </a:r>
          </a:p>
        </p:txBody>
      </p:sp>
      <p:cxnSp>
        <p:nvCxnSpPr>
          <p:cNvPr id="10" name="Straight Arrow Connector 9"/>
          <p:cNvCxnSpPr/>
          <p:nvPr/>
        </p:nvCxnSpPr>
        <p:spPr>
          <a:xfrm rot="16200000" flipV="1">
            <a:off x="4305300" y="56769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 Box 7"/>
          <p:cNvSpPr txBox="1">
            <a:spLocks noChangeArrowheads="1"/>
          </p:cNvSpPr>
          <p:nvPr/>
        </p:nvSpPr>
        <p:spPr bwMode="auto">
          <a:xfrm>
            <a:off x="7924800" y="6096000"/>
            <a:ext cx="1684338" cy="369888"/>
          </a:xfrm>
          <a:prstGeom prst="rect">
            <a:avLst/>
          </a:prstGeom>
          <a:noFill/>
          <a:ln w="12700" cap="sq">
            <a:noFill/>
            <a:miter lim="800000"/>
            <a:headEnd type="none" w="sm" len="sm"/>
            <a:tailEnd type="none" w="sm" len="sm"/>
          </a:ln>
        </p:spPr>
        <p:txBody>
          <a:bodyPr wrap="none">
            <a:spAutoFit/>
          </a:bodyPr>
          <a:lstStyle/>
          <a:p>
            <a:r>
              <a:rPr lang="en-US" altLang="en-US" dirty="0">
                <a:solidFill>
                  <a:srgbClr val="7030A0"/>
                </a:solidFill>
                <a:latin typeface="Times New Roman" pitchFamily="18" charset="0"/>
                <a:cs typeface="Times New Roman" pitchFamily="18" charset="0"/>
              </a:rPr>
              <a:t>(approximation)</a:t>
            </a:r>
          </a:p>
        </p:txBody>
      </p:sp>
      <p:graphicFrame>
        <p:nvGraphicFramePr>
          <p:cNvPr id="306181" name="Object 5"/>
          <p:cNvGraphicFramePr>
            <a:graphicFrameLocks noChangeAspect="1"/>
          </p:cNvGraphicFramePr>
          <p:nvPr/>
        </p:nvGraphicFramePr>
        <p:xfrm>
          <a:off x="7620000" y="5257800"/>
          <a:ext cx="1924050" cy="609600"/>
        </p:xfrm>
        <a:graphic>
          <a:graphicData uri="http://schemas.openxmlformats.org/presentationml/2006/ole">
            <mc:AlternateContent xmlns:mc="http://schemas.openxmlformats.org/markup-compatibility/2006">
              <mc:Choice xmlns:v="urn:schemas-microsoft-com:vml" Requires="v">
                <p:oleObj name="Equation" r:id="rId5" imgW="838080" imgH="419040" progId="">
                  <p:embed/>
                </p:oleObj>
              </mc:Choice>
              <mc:Fallback>
                <p:oleObj name="Equation" r:id="rId5" imgW="838080" imgH="419040" progId="">
                  <p:embed/>
                  <p:pic>
                    <p:nvPicPr>
                      <p:cNvPr id="3061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5257800"/>
                        <a:ext cx="19240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3810000" y="0"/>
            <a:ext cx="3413114" cy="523220"/>
          </a:xfrm>
          <a:prstGeom prst="rect">
            <a:avLst/>
          </a:prstGeom>
          <a:noFill/>
        </p:spPr>
        <p:txBody>
          <a:bodyPr wrap="none" rtlCol="0">
            <a:spAutoFit/>
          </a:bodyPr>
          <a:lstStyle/>
          <a:p>
            <a:r>
              <a:rPr lang="en-US" sz="2800" b="1" dirty="0">
                <a:solidFill>
                  <a:srgbClr val="FF0000"/>
                </a:solidFill>
                <a:latin typeface="Times New Roman" pitchFamily="18" charset="0"/>
                <a:cs typeface="Times New Roman" pitchFamily="18" charset="0"/>
              </a:rPr>
              <a:t>Basic Edge Detection</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28800" y="304801"/>
            <a:ext cx="7851544" cy="461665"/>
          </a:xfrm>
          <a:prstGeom prst="rect">
            <a:avLst/>
          </a:prstGeom>
          <a:noFill/>
        </p:spPr>
        <p:txBody>
          <a:bodyPr wrap="square" rtlCol="0">
            <a:spAutoFit/>
          </a:bodyPr>
          <a:lstStyle/>
          <a:p>
            <a:r>
              <a:rPr lang="en-US" sz="2400" dirty="0">
                <a:latin typeface="Times New Roman" pitchFamily="18" charset="0"/>
                <a:cs typeface="Times New Roman" pitchFamily="18" charset="0"/>
              </a:rPr>
              <a:t>The direction of the gradient vector is given by the angle</a:t>
            </a:r>
          </a:p>
        </p:txBody>
      </p:sp>
      <p:sp>
        <p:nvSpPr>
          <p:cNvPr id="4" name="Rectangle 3"/>
          <p:cNvSpPr/>
          <p:nvPr/>
        </p:nvSpPr>
        <p:spPr>
          <a:xfrm>
            <a:off x="1752600" y="2362200"/>
            <a:ext cx="8382000" cy="2195794"/>
          </a:xfrm>
          <a:prstGeom prst="rect">
            <a:avLst/>
          </a:prstGeom>
        </p:spPr>
        <p:txBody>
          <a:bodyPr wrap="square">
            <a:spAutoFit/>
          </a:bodyPr>
          <a:lstStyle/>
          <a:p>
            <a:pPr algn="just">
              <a:lnSpc>
                <a:spcPct val="200000"/>
              </a:lnSpc>
            </a:pPr>
            <a:r>
              <a:rPr lang="en-US" sz="2400" dirty="0">
                <a:latin typeface="Times New Roman" pitchFamily="18" charset="0"/>
                <a:cs typeface="Times New Roman" pitchFamily="18" charset="0"/>
              </a:rPr>
              <a:t>It is measured with respect to the x-axis. The direction of an edge at an arbitrary point (x, y) is orthogonal to the direction, </a:t>
            </a:r>
            <a:r>
              <a:rPr lang="el-GR" sz="2400" dirty="0">
                <a:latin typeface="Times New Roman" pitchFamily="18" charset="0"/>
                <a:cs typeface="Times New Roman" pitchFamily="18" charset="0"/>
              </a:rPr>
              <a:t>α</a:t>
            </a:r>
            <a:r>
              <a:rPr lang="en-US" sz="2400" dirty="0">
                <a:latin typeface="Times New Roman" pitchFamily="18" charset="0"/>
                <a:cs typeface="Times New Roman" pitchFamily="18" charset="0"/>
              </a:rPr>
              <a:t>(x, y), of the gradient vector at the point.</a:t>
            </a:r>
          </a:p>
        </p:txBody>
      </p:sp>
      <p:pic>
        <p:nvPicPr>
          <p:cNvPr id="22530" name="Picture 2"/>
          <p:cNvPicPr>
            <a:picLocks noChangeAspect="1" noChangeArrowheads="1"/>
          </p:cNvPicPr>
          <p:nvPr/>
        </p:nvPicPr>
        <p:blipFill>
          <a:blip r:embed="rId2"/>
          <a:srcRect/>
          <a:stretch>
            <a:fillRect/>
          </a:stretch>
        </p:blipFill>
        <p:spPr bwMode="auto">
          <a:xfrm>
            <a:off x="3581400" y="914400"/>
            <a:ext cx="2895600" cy="9144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927797-08B6-D193-3D27-F65CD9939D4C}"/>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4" name="Picture 3">
            <a:extLst>
              <a:ext uri="{FF2B5EF4-FFF2-40B4-BE49-F238E27FC236}">
                <a16:creationId xmlns:a16="http://schemas.microsoft.com/office/drawing/2014/main" id="{B418B66B-E790-47BB-76CE-29054BDCADC6}"/>
              </a:ext>
            </a:extLst>
          </p:cNvPr>
          <p:cNvPicPr>
            <a:picLocks noChangeAspect="1"/>
          </p:cNvPicPr>
          <p:nvPr/>
        </p:nvPicPr>
        <p:blipFill rotWithShape="1">
          <a:blip r:embed="rId2"/>
          <a:srcRect t="1351"/>
          <a:stretch/>
        </p:blipFill>
        <p:spPr>
          <a:xfrm>
            <a:off x="2057400" y="533400"/>
            <a:ext cx="7924800" cy="5562599"/>
          </a:xfrm>
          <a:prstGeom prst="rect">
            <a:avLst/>
          </a:prstGeom>
        </p:spPr>
      </p:pic>
    </p:spTree>
    <p:extLst>
      <p:ext uri="{BB962C8B-B14F-4D97-AF65-F5344CB8AC3E}">
        <p14:creationId xmlns:p14="http://schemas.microsoft.com/office/powerpoint/2010/main" val="41862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19FE93-ED8C-1C5F-251E-8DADE1A18D39}"/>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4" name="Picture 3">
            <a:extLst>
              <a:ext uri="{FF2B5EF4-FFF2-40B4-BE49-F238E27FC236}">
                <a16:creationId xmlns:a16="http://schemas.microsoft.com/office/drawing/2014/main" id="{6DEC9C5F-BFBB-5776-3A67-17E5421CD3D6}"/>
              </a:ext>
            </a:extLst>
          </p:cNvPr>
          <p:cNvPicPr>
            <a:picLocks noChangeAspect="1"/>
          </p:cNvPicPr>
          <p:nvPr/>
        </p:nvPicPr>
        <p:blipFill>
          <a:blip r:embed="rId2"/>
          <a:stretch>
            <a:fillRect/>
          </a:stretch>
        </p:blipFill>
        <p:spPr>
          <a:xfrm>
            <a:off x="1752600" y="762000"/>
            <a:ext cx="8991600" cy="5714999"/>
          </a:xfrm>
          <a:prstGeom prst="rect">
            <a:avLst/>
          </a:prstGeom>
        </p:spPr>
      </p:pic>
    </p:spTree>
    <p:extLst>
      <p:ext uri="{BB962C8B-B14F-4D97-AF65-F5344CB8AC3E}">
        <p14:creationId xmlns:p14="http://schemas.microsoft.com/office/powerpoint/2010/main" val="2821252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3EE31-40CB-4CA8-2073-01B21C522BA8}"/>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4" name="Picture 3">
            <a:extLst>
              <a:ext uri="{FF2B5EF4-FFF2-40B4-BE49-F238E27FC236}">
                <a16:creationId xmlns:a16="http://schemas.microsoft.com/office/drawing/2014/main" id="{97DF438B-E37F-5EBA-9035-1CFE57C3476F}"/>
              </a:ext>
            </a:extLst>
          </p:cNvPr>
          <p:cNvPicPr>
            <a:picLocks noChangeAspect="1"/>
          </p:cNvPicPr>
          <p:nvPr/>
        </p:nvPicPr>
        <p:blipFill>
          <a:blip r:embed="rId2"/>
          <a:stretch>
            <a:fillRect/>
          </a:stretch>
        </p:blipFill>
        <p:spPr>
          <a:xfrm>
            <a:off x="1600200" y="533399"/>
            <a:ext cx="8001000" cy="5822951"/>
          </a:xfrm>
          <a:prstGeom prst="rect">
            <a:avLst/>
          </a:prstGeom>
        </p:spPr>
      </p:pic>
    </p:spTree>
    <p:extLst>
      <p:ext uri="{BB962C8B-B14F-4D97-AF65-F5344CB8AC3E}">
        <p14:creationId xmlns:p14="http://schemas.microsoft.com/office/powerpoint/2010/main" val="302343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609600"/>
          </a:xfrm>
        </p:spPr>
        <p:txBody>
          <a:bodyPr>
            <a:noAutofit/>
          </a:bodyPr>
          <a:lstStyle/>
          <a:p>
            <a:r>
              <a:rPr lang="en-US" sz="2800" b="1" dirty="0">
                <a:solidFill>
                  <a:srgbClr val="FF0000"/>
                </a:solidFill>
                <a:latin typeface="Times New Roman" pitchFamily="18" charset="0"/>
                <a:cs typeface="Times New Roman" pitchFamily="18" charset="0"/>
              </a:rPr>
              <a:t>Segmentation Fundamentals</a:t>
            </a:r>
          </a:p>
        </p:txBody>
      </p:sp>
      <p:pic>
        <p:nvPicPr>
          <p:cNvPr id="1026" name="Picture 2"/>
          <p:cNvPicPr>
            <a:picLocks noChangeAspect="1" noChangeArrowheads="1"/>
          </p:cNvPicPr>
          <p:nvPr/>
        </p:nvPicPr>
        <p:blipFill>
          <a:blip r:embed="rId2"/>
          <a:srcRect/>
          <a:stretch>
            <a:fillRect/>
          </a:stretch>
        </p:blipFill>
        <p:spPr bwMode="auto">
          <a:xfrm>
            <a:off x="2209800" y="1447802"/>
            <a:ext cx="7162800" cy="1752599"/>
          </a:xfrm>
          <a:prstGeom prst="rect">
            <a:avLst/>
          </a:prstGeom>
          <a:noFill/>
          <a:ln w="9525">
            <a:noFill/>
            <a:miter lim="800000"/>
            <a:headEnd/>
            <a:tailEnd/>
          </a:ln>
          <a:effectLst/>
        </p:spPr>
      </p:pic>
      <p:sp>
        <p:nvSpPr>
          <p:cNvPr id="4" name="Rectangle 3"/>
          <p:cNvSpPr/>
          <p:nvPr/>
        </p:nvSpPr>
        <p:spPr>
          <a:xfrm>
            <a:off x="1524000" y="457201"/>
            <a:ext cx="9144000" cy="960328"/>
          </a:xfrm>
          <a:prstGeom prst="rect">
            <a:avLst/>
          </a:prstGeom>
        </p:spPr>
        <p:txBody>
          <a:bodyPr wrap="square">
            <a:spAutoFit/>
          </a:bodyPr>
          <a:lstStyle/>
          <a:p>
            <a:pPr algn="just">
              <a:lnSpc>
                <a:spcPct val="150000"/>
              </a:lnSpc>
            </a:pPr>
            <a:r>
              <a:rPr lang="en-US" sz="2000" dirty="0">
                <a:latin typeface="Times New Roman" pitchFamily="18" charset="0"/>
                <a:cs typeface="Times New Roman" pitchFamily="18" charset="0"/>
              </a:rPr>
              <a:t>Let R represent the entire spatial region occupied by an image. The image segmentation is a process that partitions R into n sub regions, R1, R2, …. , Rn such that </a:t>
            </a:r>
          </a:p>
        </p:txBody>
      </p:sp>
      <p:sp>
        <p:nvSpPr>
          <p:cNvPr id="5" name="Rectangle 4"/>
          <p:cNvSpPr/>
          <p:nvPr/>
        </p:nvSpPr>
        <p:spPr>
          <a:xfrm>
            <a:off x="1676400" y="3169920"/>
            <a:ext cx="8991600" cy="3831818"/>
          </a:xfrm>
          <a:prstGeom prst="rect">
            <a:avLst/>
          </a:prstGeom>
        </p:spPr>
        <p:txBody>
          <a:bodyPr wrap="square">
            <a:spAutoFit/>
          </a:bodyPr>
          <a:lstStyle/>
          <a:p>
            <a:pPr algn="just">
              <a:lnSpc>
                <a:spcPct val="150000"/>
              </a:lnSpc>
              <a:buFont typeface="Arial" pitchFamily="34" charset="0"/>
              <a:buChar char="•"/>
            </a:pPr>
            <a:r>
              <a:rPr lang="en-US" dirty="0">
                <a:latin typeface="Times New Roman" pitchFamily="18" charset="0"/>
                <a:cs typeface="Times New Roman" pitchFamily="18" charset="0"/>
              </a:rPr>
              <a:t>Condition (a) indicates that the segmentation must be complete; that is, every pixel must be in a region.</a:t>
            </a:r>
          </a:p>
          <a:p>
            <a:pPr algn="just">
              <a:lnSpc>
                <a:spcPct val="150000"/>
              </a:lnSpc>
              <a:buFont typeface="Arial" pitchFamily="34" charset="0"/>
              <a:buChar char="•"/>
            </a:pPr>
            <a:r>
              <a:rPr lang="en-US" dirty="0">
                <a:latin typeface="Times New Roman" pitchFamily="18" charset="0"/>
                <a:cs typeface="Times New Roman" pitchFamily="18" charset="0"/>
              </a:rPr>
              <a:t> Condition (b) requires that points in a region be connected in some predefined sense ( e.g., the points must be 4- or 8-connected).</a:t>
            </a:r>
          </a:p>
          <a:p>
            <a:pPr algn="just">
              <a:lnSpc>
                <a:spcPct val="150000"/>
              </a:lnSpc>
              <a:buFont typeface="Arial" pitchFamily="34" charset="0"/>
              <a:buChar char="•"/>
            </a:pPr>
            <a:r>
              <a:rPr lang="en-US" dirty="0">
                <a:latin typeface="Times New Roman" pitchFamily="18" charset="0"/>
                <a:cs typeface="Times New Roman" pitchFamily="18" charset="0"/>
              </a:rPr>
              <a:t>Condition (c) indicates that the regions must be disjoint. </a:t>
            </a:r>
          </a:p>
          <a:p>
            <a:pPr algn="just">
              <a:lnSpc>
                <a:spcPct val="150000"/>
              </a:lnSpc>
              <a:buFont typeface="Arial" pitchFamily="34" charset="0"/>
              <a:buChar char="•"/>
            </a:pPr>
            <a:r>
              <a:rPr lang="en-US" dirty="0">
                <a:latin typeface="Times New Roman" pitchFamily="18" charset="0"/>
                <a:cs typeface="Times New Roman" pitchFamily="18" charset="0"/>
              </a:rPr>
              <a:t>Condition ( d) deals with the properties that must be satisfied by the pixels in a segmented region for example, Q(</a:t>
            </a:r>
            <a:r>
              <a:rPr lang="en-US" dirty="0" err="1">
                <a:latin typeface="Times New Roman" pitchFamily="18" charset="0"/>
                <a:cs typeface="Times New Roman" pitchFamily="18" charset="0"/>
              </a:rPr>
              <a:t>Ri</a:t>
            </a:r>
            <a:r>
              <a:rPr lang="en-US" dirty="0">
                <a:latin typeface="Times New Roman" pitchFamily="18" charset="0"/>
                <a:cs typeface="Times New Roman" pitchFamily="18" charset="0"/>
              </a:rPr>
              <a:t>) = TRUE if all pixels in </a:t>
            </a:r>
            <a:r>
              <a:rPr lang="en-US" dirty="0" err="1">
                <a:latin typeface="Times New Roman" pitchFamily="18" charset="0"/>
                <a:cs typeface="Times New Roman" pitchFamily="18" charset="0"/>
              </a:rPr>
              <a:t>Ri</a:t>
            </a:r>
            <a:r>
              <a:rPr lang="en-US" dirty="0">
                <a:latin typeface="Times New Roman" pitchFamily="18" charset="0"/>
                <a:cs typeface="Times New Roman" pitchFamily="18" charset="0"/>
              </a:rPr>
              <a:t> have the same intensity level. Finally, </a:t>
            </a:r>
          </a:p>
          <a:p>
            <a:pPr algn="just">
              <a:lnSpc>
                <a:spcPct val="150000"/>
              </a:lnSpc>
              <a:buFont typeface="Arial" pitchFamily="34" charset="0"/>
              <a:buChar char="•"/>
            </a:pPr>
            <a:r>
              <a:rPr lang="en-US" dirty="0">
                <a:latin typeface="Times New Roman" pitchFamily="18" charset="0"/>
                <a:cs typeface="Times New Roman" pitchFamily="18" charset="0"/>
              </a:rPr>
              <a:t>Condition ( e) indicates that two adjacent regions </a:t>
            </a:r>
            <a:r>
              <a:rPr lang="en-US" dirty="0" err="1">
                <a:latin typeface="Times New Roman" pitchFamily="18" charset="0"/>
                <a:cs typeface="Times New Roman" pitchFamily="18" charset="0"/>
              </a:rPr>
              <a:t>Ri</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Rj</a:t>
            </a:r>
            <a:r>
              <a:rPr lang="en-US" dirty="0">
                <a:latin typeface="Times New Roman" pitchFamily="18" charset="0"/>
                <a:cs typeface="Times New Roman" pitchFamily="18" charset="0"/>
              </a:rPr>
              <a:t> must be different in the sense of predicate Q.</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287905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4BC2F3-4B89-216F-321E-14FAF6B0445B}"/>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4" name="Picture 3">
            <a:extLst>
              <a:ext uri="{FF2B5EF4-FFF2-40B4-BE49-F238E27FC236}">
                <a16:creationId xmlns:a16="http://schemas.microsoft.com/office/drawing/2014/main" id="{A681135A-5F6E-3B2C-FA77-37C06326FADC}"/>
              </a:ext>
            </a:extLst>
          </p:cNvPr>
          <p:cNvPicPr>
            <a:picLocks noChangeAspect="1"/>
          </p:cNvPicPr>
          <p:nvPr/>
        </p:nvPicPr>
        <p:blipFill>
          <a:blip r:embed="rId2"/>
          <a:stretch>
            <a:fillRect/>
          </a:stretch>
        </p:blipFill>
        <p:spPr>
          <a:xfrm>
            <a:off x="1981200" y="651510"/>
            <a:ext cx="8305799" cy="5715000"/>
          </a:xfrm>
          <a:prstGeom prst="rect">
            <a:avLst/>
          </a:prstGeom>
        </p:spPr>
      </p:pic>
    </p:spTree>
    <p:extLst>
      <p:ext uri="{BB962C8B-B14F-4D97-AF65-F5344CB8AC3E}">
        <p14:creationId xmlns:p14="http://schemas.microsoft.com/office/powerpoint/2010/main" val="414715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160" y="418009"/>
            <a:ext cx="8229600" cy="411162"/>
          </a:xfrm>
        </p:spPr>
        <p:txBody>
          <a:bodyPr>
            <a:normAutofit fontScale="90000"/>
          </a:bodyPr>
          <a:lstStyle/>
          <a:p>
            <a:pPr algn="l"/>
            <a:r>
              <a:rPr lang="en-US" sz="2400" dirty="0">
                <a:solidFill>
                  <a:srgbClr val="7030A0"/>
                </a:solidFill>
                <a:latin typeface="Times New Roman" pitchFamily="18" charset="0"/>
                <a:cs typeface="Times New Roman" pitchFamily="18" charset="0"/>
              </a:rPr>
              <a:t>Calculation of </a:t>
            </a:r>
            <a:r>
              <a:rPr lang="en-US" sz="2400" dirty="0" err="1">
                <a:solidFill>
                  <a:srgbClr val="7030A0"/>
                </a:solidFill>
                <a:latin typeface="Times New Roman" pitchFamily="18" charset="0"/>
                <a:cs typeface="Times New Roman" pitchFamily="18" charset="0"/>
              </a:rPr>
              <a:t>g</a:t>
            </a:r>
            <a:r>
              <a:rPr lang="en-US" sz="2400" baseline="-25000" dirty="0" err="1">
                <a:solidFill>
                  <a:srgbClr val="7030A0"/>
                </a:solidFill>
                <a:latin typeface="Times New Roman" pitchFamily="18" charset="0"/>
                <a:cs typeface="Times New Roman" pitchFamily="18" charset="0"/>
              </a:rPr>
              <a:t>x</a:t>
            </a:r>
            <a:r>
              <a:rPr lang="en-US" sz="2400" dirty="0">
                <a:solidFill>
                  <a:srgbClr val="7030A0"/>
                </a:solidFill>
                <a:latin typeface="Times New Roman" pitchFamily="18" charset="0"/>
                <a:cs typeface="Times New Roman" pitchFamily="18" charset="0"/>
              </a:rPr>
              <a:t>, </a:t>
            </a:r>
            <a:r>
              <a:rPr lang="en-US" sz="2400" dirty="0" err="1">
                <a:solidFill>
                  <a:srgbClr val="7030A0"/>
                </a:solidFill>
                <a:latin typeface="Times New Roman" pitchFamily="18" charset="0"/>
                <a:cs typeface="Times New Roman" pitchFamily="18" charset="0"/>
              </a:rPr>
              <a:t>g</a:t>
            </a:r>
            <a:r>
              <a:rPr lang="en-US" sz="2400" baseline="-25000" dirty="0" err="1">
                <a:solidFill>
                  <a:srgbClr val="7030A0"/>
                </a:solidFill>
                <a:latin typeface="Times New Roman" pitchFamily="18" charset="0"/>
                <a:cs typeface="Times New Roman" pitchFamily="18" charset="0"/>
              </a:rPr>
              <a:t>y</a:t>
            </a:r>
            <a:r>
              <a:rPr lang="en-US" sz="2400" dirty="0">
                <a:solidFill>
                  <a:srgbClr val="7030A0"/>
                </a:solidFill>
                <a:latin typeface="Times New Roman" pitchFamily="18" charset="0"/>
                <a:cs typeface="Times New Roman" pitchFamily="18" charset="0"/>
              </a:rPr>
              <a:t> by the use of different operators:</a:t>
            </a:r>
          </a:p>
        </p:txBody>
      </p:sp>
      <p:pic>
        <p:nvPicPr>
          <p:cNvPr id="5" name="Picture 2"/>
          <p:cNvPicPr>
            <a:picLocks noGrp="1" noChangeAspect="1" noChangeArrowheads="1"/>
          </p:cNvPicPr>
          <p:nvPr>
            <p:ph sz="half" idx="1"/>
          </p:nvPr>
        </p:nvPicPr>
        <p:blipFill>
          <a:blip r:embed="rId2"/>
          <a:srcRect/>
          <a:stretch>
            <a:fillRect/>
          </a:stretch>
        </p:blipFill>
        <p:spPr bwMode="auto">
          <a:xfrm>
            <a:off x="1524000" y="1066800"/>
            <a:ext cx="3429000" cy="56388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4953000" y="3429000"/>
            <a:ext cx="1295400" cy="2971800"/>
          </a:xfrm>
          <a:prstGeom prst="rect">
            <a:avLst/>
          </a:prstGeom>
          <a:noFill/>
          <a:ln w="9525">
            <a:noFill/>
            <a:miter lim="800000"/>
            <a:headEnd/>
            <a:tailEnd/>
          </a:ln>
          <a:effectLst/>
        </p:spPr>
      </p:pic>
      <p:sp>
        <p:nvSpPr>
          <p:cNvPr id="8" name="Rectangle 7"/>
          <p:cNvSpPr/>
          <p:nvPr/>
        </p:nvSpPr>
        <p:spPr>
          <a:xfrm>
            <a:off x="6705600" y="838200"/>
            <a:ext cx="3249608" cy="369332"/>
          </a:xfrm>
          <a:prstGeom prst="rect">
            <a:avLst/>
          </a:prstGeom>
        </p:spPr>
        <p:txBody>
          <a:bodyPr wrap="none">
            <a:spAutoFit/>
          </a:bodyPr>
          <a:lstStyle/>
          <a:p>
            <a:r>
              <a:rPr lang="en-US" dirty="0">
                <a:solidFill>
                  <a:srgbClr val="0070C0"/>
                </a:solidFill>
                <a:latin typeface="Times New Roman" pitchFamily="18" charset="0"/>
                <a:cs typeface="Times New Roman" pitchFamily="18" charset="0"/>
              </a:rPr>
              <a:t>Roberts cross-gradient operators:</a:t>
            </a:r>
          </a:p>
        </p:txBody>
      </p:sp>
      <p:sp>
        <p:nvSpPr>
          <p:cNvPr id="11" name="TextBox 10"/>
          <p:cNvSpPr txBox="1"/>
          <p:nvPr/>
        </p:nvSpPr>
        <p:spPr>
          <a:xfrm>
            <a:off x="8001000" y="1524000"/>
            <a:ext cx="457200" cy="369332"/>
          </a:xfrm>
          <a:prstGeom prst="rect">
            <a:avLst/>
          </a:prstGeom>
          <a:noFill/>
        </p:spPr>
        <p:txBody>
          <a:bodyPr wrap="square" rtlCol="0">
            <a:spAutoFit/>
          </a:bodyPr>
          <a:lstStyle/>
          <a:p>
            <a:r>
              <a:rPr lang="en-US" dirty="0"/>
              <a:t>or</a:t>
            </a:r>
          </a:p>
        </p:txBody>
      </p:sp>
      <p:pic>
        <p:nvPicPr>
          <p:cNvPr id="319493" name="Picture 5"/>
          <p:cNvPicPr>
            <a:picLocks noChangeAspect="1" noChangeArrowheads="1"/>
          </p:cNvPicPr>
          <p:nvPr/>
        </p:nvPicPr>
        <p:blipFill>
          <a:blip r:embed="rId4"/>
          <a:srcRect/>
          <a:stretch>
            <a:fillRect/>
          </a:stretch>
        </p:blipFill>
        <p:spPr bwMode="auto">
          <a:xfrm>
            <a:off x="6858000" y="2514601"/>
            <a:ext cx="3048000" cy="295275"/>
          </a:xfrm>
          <a:prstGeom prst="rect">
            <a:avLst/>
          </a:prstGeom>
          <a:noFill/>
          <a:ln w="9525">
            <a:noFill/>
            <a:miter lim="800000"/>
            <a:headEnd/>
            <a:tailEnd/>
          </a:ln>
          <a:effectLst/>
        </p:spPr>
      </p:pic>
      <p:sp>
        <p:nvSpPr>
          <p:cNvPr id="13" name="TextBox 12"/>
          <p:cNvSpPr txBox="1"/>
          <p:nvPr/>
        </p:nvSpPr>
        <p:spPr>
          <a:xfrm>
            <a:off x="7924801" y="2133600"/>
            <a:ext cx="620683" cy="369332"/>
          </a:xfrm>
          <a:prstGeom prst="rect">
            <a:avLst/>
          </a:prstGeom>
          <a:noFill/>
        </p:spPr>
        <p:txBody>
          <a:bodyPr wrap="none" rtlCol="0">
            <a:spAutoFit/>
          </a:bodyPr>
          <a:lstStyle/>
          <a:p>
            <a:r>
              <a:rPr lang="en-US" dirty="0"/>
              <a:t>then</a:t>
            </a:r>
          </a:p>
        </p:txBody>
      </p:sp>
      <p:pic>
        <p:nvPicPr>
          <p:cNvPr id="319494" name="Picture 6"/>
          <p:cNvPicPr>
            <a:picLocks noChangeAspect="1" noChangeArrowheads="1"/>
          </p:cNvPicPr>
          <p:nvPr/>
        </p:nvPicPr>
        <p:blipFill>
          <a:blip r:embed="rId5"/>
          <a:srcRect/>
          <a:stretch>
            <a:fillRect/>
          </a:stretch>
        </p:blipFill>
        <p:spPr bwMode="auto">
          <a:xfrm>
            <a:off x="6858000" y="2971801"/>
            <a:ext cx="2476500" cy="314325"/>
          </a:xfrm>
          <a:prstGeom prst="rect">
            <a:avLst/>
          </a:prstGeom>
          <a:noFill/>
          <a:ln w="9525">
            <a:noFill/>
            <a:miter lim="800000"/>
            <a:headEnd/>
            <a:tailEnd/>
          </a:ln>
          <a:effectLst/>
        </p:spPr>
      </p:pic>
      <p:sp>
        <p:nvSpPr>
          <p:cNvPr id="15" name="Rectangle 14"/>
          <p:cNvSpPr/>
          <p:nvPr/>
        </p:nvSpPr>
        <p:spPr>
          <a:xfrm>
            <a:off x="6400800" y="3352800"/>
            <a:ext cx="4267200" cy="786754"/>
          </a:xfrm>
          <a:prstGeom prst="rect">
            <a:avLst/>
          </a:prstGeom>
        </p:spPr>
        <p:txBody>
          <a:bodyPr wrap="square">
            <a:spAutoFit/>
          </a:bodyPr>
          <a:lstStyle/>
          <a:p>
            <a:pPr algn="just">
              <a:lnSpc>
                <a:spcPct val="150000"/>
              </a:lnSpc>
            </a:pPr>
            <a:r>
              <a:rPr lang="en-US" sz="1600" dirty="0">
                <a:latin typeface="Times New Roman" pitchFamily="18" charset="0"/>
                <a:cs typeface="Times New Roman" pitchFamily="18" charset="0"/>
              </a:rPr>
              <a:t>Masks of even size are not used to implement</a:t>
            </a:r>
          </a:p>
          <a:p>
            <a:pPr algn="just">
              <a:lnSpc>
                <a:spcPct val="150000"/>
              </a:lnSpc>
            </a:pPr>
            <a:r>
              <a:rPr lang="en-US" sz="1600" dirty="0">
                <a:latin typeface="Times New Roman" pitchFamily="18" charset="0"/>
                <a:cs typeface="Times New Roman" pitchFamily="18" charset="0"/>
              </a:rPr>
              <a:t>because it does not have a center.</a:t>
            </a:r>
          </a:p>
        </p:txBody>
      </p:sp>
      <p:sp>
        <p:nvSpPr>
          <p:cNvPr id="16" name="Rectangle 15"/>
          <p:cNvSpPr/>
          <p:nvPr/>
        </p:nvSpPr>
        <p:spPr>
          <a:xfrm>
            <a:off x="7086601" y="5638800"/>
            <a:ext cx="1648593" cy="369332"/>
          </a:xfrm>
          <a:prstGeom prst="rect">
            <a:avLst/>
          </a:prstGeom>
        </p:spPr>
        <p:txBody>
          <a:bodyPr wrap="none">
            <a:spAutoFit/>
          </a:bodyPr>
          <a:lstStyle/>
          <a:p>
            <a:r>
              <a:rPr lang="en-US" dirty="0" err="1">
                <a:solidFill>
                  <a:srgbClr val="0070C0"/>
                </a:solidFill>
                <a:latin typeface="Times New Roman" pitchFamily="18" charset="0"/>
                <a:cs typeface="Times New Roman" pitchFamily="18" charset="0"/>
              </a:rPr>
              <a:t>Sobel</a:t>
            </a:r>
            <a:r>
              <a:rPr lang="en-US" dirty="0">
                <a:solidFill>
                  <a:srgbClr val="0070C0"/>
                </a:solidFill>
                <a:latin typeface="Times New Roman" pitchFamily="18" charset="0"/>
                <a:cs typeface="Times New Roman" pitchFamily="18" charset="0"/>
              </a:rPr>
              <a:t> operators</a:t>
            </a:r>
          </a:p>
        </p:txBody>
      </p:sp>
      <p:sp>
        <p:nvSpPr>
          <p:cNvPr id="17" name="TextBox 16"/>
          <p:cNvSpPr txBox="1"/>
          <p:nvPr/>
        </p:nvSpPr>
        <p:spPr>
          <a:xfrm>
            <a:off x="6934201" y="4267200"/>
            <a:ext cx="1821653" cy="369332"/>
          </a:xfrm>
          <a:prstGeom prst="rect">
            <a:avLst/>
          </a:prstGeom>
          <a:noFill/>
        </p:spPr>
        <p:txBody>
          <a:bodyPr wrap="none" rtlCol="0">
            <a:spAutoFit/>
          </a:bodyPr>
          <a:lstStyle/>
          <a:p>
            <a:r>
              <a:rPr lang="en-US" dirty="0">
                <a:solidFill>
                  <a:srgbClr val="0070C0"/>
                </a:solidFill>
                <a:latin typeface="Times New Roman" pitchFamily="18" charset="0"/>
                <a:cs typeface="Times New Roman" pitchFamily="18" charset="0"/>
              </a:rPr>
              <a:t>Prewitt operators</a:t>
            </a:r>
          </a:p>
        </p:txBody>
      </p:sp>
      <p:pic>
        <p:nvPicPr>
          <p:cNvPr id="319495" name="Picture 7"/>
          <p:cNvPicPr>
            <a:picLocks noChangeAspect="1" noChangeArrowheads="1"/>
          </p:cNvPicPr>
          <p:nvPr/>
        </p:nvPicPr>
        <p:blipFill>
          <a:blip r:embed="rId6"/>
          <a:srcRect/>
          <a:stretch>
            <a:fillRect/>
          </a:stretch>
        </p:blipFill>
        <p:spPr bwMode="auto">
          <a:xfrm>
            <a:off x="6248400" y="6019800"/>
            <a:ext cx="4133850" cy="838200"/>
          </a:xfrm>
          <a:prstGeom prst="rect">
            <a:avLst/>
          </a:prstGeom>
          <a:noFill/>
          <a:ln w="9525">
            <a:noFill/>
            <a:miter lim="800000"/>
            <a:headEnd/>
            <a:tailEnd/>
          </a:ln>
          <a:effectLst/>
        </p:spPr>
      </p:pic>
      <p:pic>
        <p:nvPicPr>
          <p:cNvPr id="319496" name="Picture 8"/>
          <p:cNvPicPr>
            <a:picLocks noChangeAspect="1" noChangeArrowheads="1"/>
          </p:cNvPicPr>
          <p:nvPr/>
        </p:nvPicPr>
        <p:blipFill>
          <a:blip r:embed="rId7"/>
          <a:srcRect/>
          <a:stretch>
            <a:fillRect/>
          </a:stretch>
        </p:blipFill>
        <p:spPr bwMode="auto">
          <a:xfrm>
            <a:off x="6324600" y="4648200"/>
            <a:ext cx="4171950" cy="990600"/>
          </a:xfrm>
          <a:prstGeom prst="rect">
            <a:avLst/>
          </a:prstGeom>
          <a:noFill/>
          <a:ln w="9525">
            <a:noFill/>
            <a:miter lim="800000"/>
            <a:headEnd/>
            <a:tailEnd/>
          </a:ln>
          <a:effectLst/>
        </p:spPr>
      </p:pic>
      <p:pic>
        <p:nvPicPr>
          <p:cNvPr id="20" name="Picture 2"/>
          <p:cNvPicPr>
            <a:picLocks noChangeAspect="1" noChangeArrowheads="1"/>
          </p:cNvPicPr>
          <p:nvPr/>
        </p:nvPicPr>
        <p:blipFill>
          <a:blip r:embed="rId8"/>
          <a:srcRect/>
          <a:stretch>
            <a:fillRect/>
          </a:stretch>
        </p:blipFill>
        <p:spPr bwMode="auto">
          <a:xfrm>
            <a:off x="4648200" y="1219200"/>
            <a:ext cx="1371600" cy="914400"/>
          </a:xfrm>
          <a:prstGeom prst="rect">
            <a:avLst/>
          </a:prstGeom>
          <a:noFill/>
          <a:ln w="9525">
            <a:noFill/>
            <a:miter lim="800000"/>
            <a:headEnd/>
            <a:tailEnd/>
          </a:ln>
          <a:effectLst/>
        </p:spPr>
      </p:pic>
      <p:sp>
        <p:nvSpPr>
          <p:cNvPr id="18" name="TextBox 17"/>
          <p:cNvSpPr txBox="1"/>
          <p:nvPr/>
        </p:nvSpPr>
        <p:spPr>
          <a:xfrm>
            <a:off x="1752600" y="1"/>
            <a:ext cx="3124200" cy="461665"/>
          </a:xfrm>
          <a:prstGeom prst="rect">
            <a:avLst/>
          </a:prstGeom>
          <a:noFill/>
        </p:spPr>
        <p:txBody>
          <a:bodyPr wrap="square" rtlCol="0">
            <a:spAutoFit/>
          </a:bodyPr>
          <a:lstStyle/>
          <a:p>
            <a:r>
              <a:rPr lang="en-US" sz="2400" b="1" dirty="0">
                <a:solidFill>
                  <a:srgbClr val="0070C0"/>
                </a:solidFill>
                <a:latin typeface="Times New Roman" pitchFamily="18" charset="0"/>
                <a:cs typeface="Times New Roman" pitchFamily="18" charset="0"/>
              </a:rPr>
              <a:t>Gradient operators</a:t>
            </a:r>
          </a:p>
        </p:txBody>
      </p:sp>
      <p:pic>
        <p:nvPicPr>
          <p:cNvPr id="35842" name="Picture 2"/>
          <p:cNvPicPr>
            <a:picLocks noChangeAspect="1" noChangeArrowheads="1"/>
          </p:cNvPicPr>
          <p:nvPr/>
        </p:nvPicPr>
        <p:blipFill>
          <a:blip r:embed="rId9"/>
          <a:srcRect/>
          <a:stretch>
            <a:fillRect/>
          </a:stretch>
        </p:blipFill>
        <p:spPr bwMode="auto">
          <a:xfrm>
            <a:off x="7239000" y="1828800"/>
            <a:ext cx="2819400" cy="381000"/>
          </a:xfrm>
          <a:prstGeom prst="rect">
            <a:avLst/>
          </a:prstGeom>
          <a:noFill/>
          <a:ln w="9525">
            <a:noFill/>
            <a:miter lim="800000"/>
            <a:headEnd/>
            <a:tailEnd/>
          </a:ln>
          <a:effectLst/>
        </p:spPr>
      </p:pic>
      <p:pic>
        <p:nvPicPr>
          <p:cNvPr id="35843" name="Picture 3"/>
          <p:cNvPicPr>
            <a:picLocks noChangeAspect="1" noChangeArrowheads="1"/>
          </p:cNvPicPr>
          <p:nvPr/>
        </p:nvPicPr>
        <p:blipFill>
          <a:blip r:embed="rId10"/>
          <a:srcRect/>
          <a:stretch>
            <a:fillRect/>
          </a:stretch>
        </p:blipFill>
        <p:spPr bwMode="auto">
          <a:xfrm>
            <a:off x="7086600" y="1219201"/>
            <a:ext cx="2895600" cy="371475"/>
          </a:xfrm>
          <a:prstGeom prst="rect">
            <a:avLst/>
          </a:prstGeom>
          <a:noFill/>
          <a:ln w="9525">
            <a:noFill/>
            <a:miter lim="800000"/>
            <a:headEnd/>
            <a:tailEnd/>
          </a:ln>
          <a:effectLst/>
        </p:spPr>
      </p:pic>
      <p:sp>
        <p:nvSpPr>
          <p:cNvPr id="21" name="Slide Number Placeholder 20"/>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a:stretch>
            <a:fillRect/>
          </a:stretch>
        </p:blipFill>
        <p:spPr bwMode="auto">
          <a:xfrm>
            <a:off x="1981201" y="1143000"/>
            <a:ext cx="5440363" cy="44196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7848600" y="1752600"/>
            <a:ext cx="2273300" cy="2819400"/>
          </a:xfrm>
          <a:prstGeom prst="rect">
            <a:avLst/>
          </a:prstGeom>
          <a:noFill/>
          <a:ln w="9525">
            <a:noFill/>
            <a:miter lim="800000"/>
            <a:headEnd/>
            <a:tailEnd/>
          </a:ln>
          <a:effectLst/>
        </p:spPr>
      </p:pic>
      <p:sp>
        <p:nvSpPr>
          <p:cNvPr id="4" name="TextBox 3"/>
          <p:cNvSpPr txBox="1"/>
          <p:nvPr/>
        </p:nvSpPr>
        <p:spPr>
          <a:xfrm>
            <a:off x="2133601" y="457201"/>
            <a:ext cx="4948791" cy="461665"/>
          </a:xfrm>
          <a:prstGeom prst="rect">
            <a:avLst/>
          </a:prstGeom>
          <a:noFill/>
        </p:spPr>
        <p:txBody>
          <a:bodyPr wrap="none" rtlCol="0">
            <a:spAutoFit/>
          </a:bodyPr>
          <a:lstStyle/>
          <a:p>
            <a:r>
              <a:rPr lang="en-US" sz="2400" dirty="0">
                <a:latin typeface="Times New Roman" pitchFamily="18" charset="0"/>
                <a:cs typeface="Times New Roman" pitchFamily="18" charset="0"/>
              </a:rPr>
              <a:t>Operators for detecting diagonal edges</a:t>
            </a:r>
          </a:p>
        </p:txBody>
      </p:sp>
      <p:sp>
        <p:nvSpPr>
          <p:cNvPr id="8" name="Slide Number Placeholder 7"/>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828800" y="152401"/>
            <a:ext cx="8077200" cy="2701925"/>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2057400" y="2819401"/>
            <a:ext cx="7924800" cy="1095375"/>
          </a:xfrm>
          <a:prstGeom prst="rect">
            <a:avLst/>
          </a:prstGeom>
          <a:noFill/>
          <a:ln w="9525">
            <a:noFill/>
            <a:miter lim="800000"/>
            <a:headEnd/>
            <a:tailEnd/>
          </a:ln>
          <a:effectLst/>
        </p:spPr>
      </p:pic>
      <p:pic>
        <p:nvPicPr>
          <p:cNvPr id="23554" name="Picture 2"/>
          <p:cNvPicPr>
            <a:picLocks noChangeAspect="1" noChangeArrowheads="1"/>
          </p:cNvPicPr>
          <p:nvPr/>
        </p:nvPicPr>
        <p:blipFill>
          <a:blip r:embed="rId4"/>
          <a:srcRect/>
          <a:stretch>
            <a:fillRect/>
          </a:stretch>
        </p:blipFill>
        <p:spPr bwMode="auto">
          <a:xfrm>
            <a:off x="3581400" y="3886200"/>
            <a:ext cx="2933700" cy="114300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5"/>
          <a:srcRect/>
          <a:stretch>
            <a:fillRect/>
          </a:stretch>
        </p:blipFill>
        <p:spPr bwMode="auto">
          <a:xfrm>
            <a:off x="4038601" y="5029201"/>
            <a:ext cx="1514475" cy="352425"/>
          </a:xfrm>
          <a:prstGeom prst="rect">
            <a:avLst/>
          </a:prstGeom>
          <a:noFill/>
          <a:ln w="9525">
            <a:noFill/>
            <a:miter lim="800000"/>
            <a:headEnd/>
            <a:tailEnd/>
          </a:ln>
          <a:effectLst/>
        </p:spPr>
      </p:pic>
      <p:pic>
        <p:nvPicPr>
          <p:cNvPr id="23556" name="Picture 4"/>
          <p:cNvPicPr>
            <a:picLocks noChangeAspect="1" noChangeArrowheads="1"/>
          </p:cNvPicPr>
          <p:nvPr/>
        </p:nvPicPr>
        <p:blipFill>
          <a:blip r:embed="rId6"/>
          <a:srcRect/>
          <a:stretch>
            <a:fillRect/>
          </a:stretch>
        </p:blipFill>
        <p:spPr bwMode="auto">
          <a:xfrm>
            <a:off x="2209800" y="5486400"/>
            <a:ext cx="6934200" cy="554736"/>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B6F15528-21DE-4FAA-801E-634DDDAF4B2B}" type="slidenum">
              <a:rPr lang="en-US" smtClean="0"/>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0" name="Picture 2"/>
          <p:cNvPicPr>
            <a:picLocks noChangeAspect="1" noChangeArrowheads="1"/>
          </p:cNvPicPr>
          <p:nvPr/>
        </p:nvPicPr>
        <p:blipFill>
          <a:blip r:embed="rId2"/>
          <a:srcRect/>
          <a:stretch>
            <a:fillRect/>
          </a:stretch>
        </p:blipFill>
        <p:spPr bwMode="auto">
          <a:xfrm>
            <a:off x="1524000" y="304800"/>
            <a:ext cx="6019800" cy="4964784"/>
          </a:xfrm>
          <a:prstGeom prst="rect">
            <a:avLst/>
          </a:prstGeom>
          <a:noFill/>
          <a:ln w="9525">
            <a:noFill/>
            <a:miter lim="800000"/>
            <a:headEnd/>
            <a:tailEnd/>
          </a:ln>
          <a:effectLst/>
        </p:spPr>
      </p:pic>
      <p:pic>
        <p:nvPicPr>
          <p:cNvPr id="396291" name="Picture 3"/>
          <p:cNvPicPr>
            <a:picLocks noChangeAspect="1" noChangeArrowheads="1"/>
          </p:cNvPicPr>
          <p:nvPr/>
        </p:nvPicPr>
        <p:blipFill>
          <a:blip r:embed="rId3"/>
          <a:srcRect/>
          <a:stretch>
            <a:fillRect/>
          </a:stretch>
        </p:blipFill>
        <p:spPr bwMode="auto">
          <a:xfrm>
            <a:off x="8991600" y="609600"/>
            <a:ext cx="1524000" cy="5486400"/>
          </a:xfrm>
          <a:prstGeom prst="rect">
            <a:avLst/>
          </a:prstGeom>
          <a:noFill/>
          <a:ln w="9525">
            <a:noFill/>
            <a:miter lim="800000"/>
            <a:headEnd/>
            <a:tailEnd/>
          </a:ln>
          <a:effectLst/>
        </p:spPr>
      </p:pic>
      <p:pic>
        <p:nvPicPr>
          <p:cNvPr id="35842" name="Picture 2"/>
          <p:cNvPicPr>
            <a:picLocks noChangeAspect="1" noChangeArrowheads="1"/>
          </p:cNvPicPr>
          <p:nvPr/>
        </p:nvPicPr>
        <p:blipFill>
          <a:blip r:embed="rId4"/>
          <a:srcRect/>
          <a:stretch>
            <a:fillRect/>
          </a:stretch>
        </p:blipFill>
        <p:spPr bwMode="auto">
          <a:xfrm>
            <a:off x="6248401" y="1"/>
            <a:ext cx="371475" cy="314325"/>
          </a:xfrm>
          <a:prstGeom prst="rect">
            <a:avLst/>
          </a:prstGeom>
          <a:noFill/>
          <a:ln w="9525">
            <a:noFill/>
            <a:miter lim="800000"/>
            <a:headEnd/>
            <a:tailEnd/>
          </a:ln>
          <a:effectLst/>
        </p:spPr>
      </p:pic>
      <p:pic>
        <p:nvPicPr>
          <p:cNvPr id="35843" name="Picture 3"/>
          <p:cNvPicPr>
            <a:picLocks noChangeAspect="1" noChangeArrowheads="1"/>
          </p:cNvPicPr>
          <p:nvPr/>
        </p:nvPicPr>
        <p:blipFill>
          <a:blip r:embed="rId5"/>
          <a:srcRect/>
          <a:stretch>
            <a:fillRect/>
          </a:stretch>
        </p:blipFill>
        <p:spPr bwMode="auto">
          <a:xfrm>
            <a:off x="3200400" y="6400800"/>
            <a:ext cx="342900" cy="304800"/>
          </a:xfrm>
          <a:prstGeom prst="rect">
            <a:avLst/>
          </a:prstGeom>
          <a:noFill/>
          <a:ln w="9525">
            <a:noFill/>
            <a:miter lim="800000"/>
            <a:headEnd/>
            <a:tailEnd/>
          </a:ln>
          <a:effectLst/>
        </p:spPr>
      </p:pic>
      <p:pic>
        <p:nvPicPr>
          <p:cNvPr id="35844" name="Picture 4"/>
          <p:cNvPicPr>
            <a:picLocks noChangeAspect="1" noChangeArrowheads="1"/>
          </p:cNvPicPr>
          <p:nvPr/>
        </p:nvPicPr>
        <p:blipFill>
          <a:blip r:embed="rId6"/>
          <a:srcRect/>
          <a:stretch>
            <a:fillRect/>
          </a:stretch>
        </p:blipFill>
        <p:spPr bwMode="auto">
          <a:xfrm>
            <a:off x="6400801" y="6324601"/>
            <a:ext cx="981075" cy="352425"/>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266" name="Picture 2"/>
          <p:cNvPicPr>
            <a:picLocks noChangeAspect="1" noChangeArrowheads="1"/>
          </p:cNvPicPr>
          <p:nvPr/>
        </p:nvPicPr>
        <p:blipFill>
          <a:blip r:embed="rId2"/>
          <a:srcRect/>
          <a:stretch>
            <a:fillRect/>
          </a:stretch>
        </p:blipFill>
        <p:spPr bwMode="auto">
          <a:xfrm>
            <a:off x="1905000" y="609600"/>
            <a:ext cx="6356350" cy="4876800"/>
          </a:xfrm>
          <a:prstGeom prst="rect">
            <a:avLst/>
          </a:prstGeom>
          <a:noFill/>
          <a:ln w="9525">
            <a:noFill/>
            <a:miter lim="800000"/>
            <a:headEnd/>
            <a:tailEnd/>
          </a:ln>
          <a:effectLst/>
        </p:spPr>
      </p:pic>
      <p:pic>
        <p:nvPicPr>
          <p:cNvPr id="395267" name="Picture 3"/>
          <p:cNvPicPr>
            <a:picLocks noChangeAspect="1" noChangeArrowheads="1"/>
          </p:cNvPicPr>
          <p:nvPr/>
        </p:nvPicPr>
        <p:blipFill>
          <a:blip r:embed="rId3"/>
          <a:srcRect/>
          <a:stretch>
            <a:fillRect/>
          </a:stretch>
        </p:blipFill>
        <p:spPr bwMode="auto">
          <a:xfrm>
            <a:off x="8763000" y="1066800"/>
            <a:ext cx="1676400" cy="3810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2" name="Picture 2"/>
          <p:cNvPicPr>
            <a:picLocks noChangeAspect="1" noChangeArrowheads="1"/>
          </p:cNvPicPr>
          <p:nvPr/>
        </p:nvPicPr>
        <p:blipFill>
          <a:blip r:embed="rId2"/>
          <a:srcRect/>
          <a:stretch>
            <a:fillRect/>
          </a:stretch>
        </p:blipFill>
        <p:spPr bwMode="auto">
          <a:xfrm>
            <a:off x="1676400" y="381000"/>
            <a:ext cx="6243638" cy="5257800"/>
          </a:xfrm>
          <a:prstGeom prst="rect">
            <a:avLst/>
          </a:prstGeom>
          <a:noFill/>
          <a:ln w="9525">
            <a:noFill/>
            <a:miter lim="800000"/>
            <a:headEnd/>
            <a:tailEnd/>
          </a:ln>
          <a:effectLst/>
        </p:spPr>
      </p:pic>
      <p:pic>
        <p:nvPicPr>
          <p:cNvPr id="394243" name="Picture 3"/>
          <p:cNvPicPr>
            <a:picLocks noChangeAspect="1" noChangeArrowheads="1"/>
          </p:cNvPicPr>
          <p:nvPr/>
        </p:nvPicPr>
        <p:blipFill>
          <a:blip r:embed="rId3"/>
          <a:srcRect/>
          <a:stretch>
            <a:fillRect/>
          </a:stretch>
        </p:blipFill>
        <p:spPr bwMode="auto">
          <a:xfrm>
            <a:off x="9159876" y="1676401"/>
            <a:ext cx="1508125" cy="3513137"/>
          </a:xfrm>
          <a:prstGeom prst="rect">
            <a:avLst/>
          </a:prstGeom>
          <a:noFill/>
          <a:ln w="9525">
            <a:noFill/>
            <a:miter lim="800000"/>
            <a:headEnd/>
            <a:tailEnd/>
          </a:ln>
          <a:effectLst/>
        </p:spPr>
      </p:pic>
      <p:pic>
        <p:nvPicPr>
          <p:cNvPr id="4" name="Picture 2"/>
          <p:cNvPicPr>
            <a:picLocks noChangeAspect="1" noChangeArrowheads="1"/>
          </p:cNvPicPr>
          <p:nvPr/>
        </p:nvPicPr>
        <p:blipFill>
          <a:blip r:embed="rId4"/>
          <a:srcRect/>
          <a:stretch>
            <a:fillRect/>
          </a:stretch>
        </p:blipFill>
        <p:spPr bwMode="auto">
          <a:xfrm>
            <a:off x="6248401" y="1"/>
            <a:ext cx="371475" cy="314325"/>
          </a:xfrm>
          <a:prstGeom prst="rect">
            <a:avLst/>
          </a:prstGeom>
          <a:noFill/>
          <a:ln w="9525">
            <a:noFill/>
            <a:miter lim="800000"/>
            <a:headEnd/>
            <a:tailEnd/>
          </a:ln>
          <a:effectLst/>
        </p:spPr>
      </p:pic>
      <p:pic>
        <p:nvPicPr>
          <p:cNvPr id="5" name="Picture 3"/>
          <p:cNvPicPr>
            <a:picLocks noChangeAspect="1" noChangeArrowheads="1"/>
          </p:cNvPicPr>
          <p:nvPr/>
        </p:nvPicPr>
        <p:blipFill>
          <a:blip r:embed="rId5"/>
          <a:srcRect/>
          <a:stretch>
            <a:fillRect/>
          </a:stretch>
        </p:blipFill>
        <p:spPr bwMode="auto">
          <a:xfrm>
            <a:off x="3200400" y="6553200"/>
            <a:ext cx="342900" cy="304800"/>
          </a:xfrm>
          <a:prstGeom prst="rect">
            <a:avLst/>
          </a:prstGeom>
          <a:noFill/>
          <a:ln w="9525">
            <a:noFill/>
            <a:miter lim="800000"/>
            <a:headEnd/>
            <a:tailEnd/>
          </a:ln>
          <a:effectLst/>
        </p:spPr>
      </p:pic>
      <p:pic>
        <p:nvPicPr>
          <p:cNvPr id="6" name="Picture 4"/>
          <p:cNvPicPr>
            <a:picLocks noChangeAspect="1" noChangeArrowheads="1"/>
          </p:cNvPicPr>
          <p:nvPr/>
        </p:nvPicPr>
        <p:blipFill>
          <a:blip r:embed="rId6"/>
          <a:srcRect/>
          <a:stretch>
            <a:fillRect/>
          </a:stretch>
        </p:blipFill>
        <p:spPr bwMode="auto">
          <a:xfrm>
            <a:off x="6400801" y="6505576"/>
            <a:ext cx="981075" cy="352425"/>
          </a:xfrm>
          <a:prstGeom prst="rect">
            <a:avLst/>
          </a:prstGeom>
          <a:noFill/>
          <a:ln w="9525">
            <a:noFill/>
            <a:miter lim="800000"/>
            <a:headEnd/>
            <a:tailEnd/>
          </a:ln>
          <a:effectLst/>
        </p:spPr>
      </p:pic>
      <p:sp>
        <p:nvSpPr>
          <p:cNvPr id="7" name="TextBox 6"/>
          <p:cNvSpPr txBox="1"/>
          <p:nvPr/>
        </p:nvSpPr>
        <p:spPr>
          <a:xfrm>
            <a:off x="1524001" y="0"/>
            <a:ext cx="3884397" cy="369332"/>
          </a:xfrm>
          <a:prstGeom prst="rect">
            <a:avLst/>
          </a:prstGeom>
          <a:noFill/>
        </p:spPr>
        <p:txBody>
          <a:bodyPr wrap="none" rtlCol="0">
            <a:spAutoFit/>
          </a:bodyPr>
          <a:lstStyle/>
          <a:p>
            <a:r>
              <a:rPr lang="en-US" dirty="0">
                <a:latin typeface="Times New Roman" pitchFamily="18" charset="0"/>
                <a:cs typeface="Times New Roman" pitchFamily="18" charset="0"/>
              </a:rPr>
              <a:t>Image smoothed by 5x5 averaging filter</a:t>
            </a:r>
          </a:p>
        </p:txBody>
      </p:sp>
      <p:sp>
        <p:nvSpPr>
          <p:cNvPr id="9" name="Slide Number Placeholder 8"/>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218" name="Picture 2"/>
          <p:cNvPicPr>
            <a:picLocks noChangeAspect="1" noChangeArrowheads="1"/>
          </p:cNvPicPr>
          <p:nvPr/>
        </p:nvPicPr>
        <p:blipFill>
          <a:blip r:embed="rId2"/>
          <a:srcRect/>
          <a:stretch>
            <a:fillRect/>
          </a:stretch>
        </p:blipFill>
        <p:spPr bwMode="auto">
          <a:xfrm>
            <a:off x="1676400" y="152400"/>
            <a:ext cx="6858000" cy="3810000"/>
          </a:xfrm>
          <a:prstGeom prst="rect">
            <a:avLst/>
          </a:prstGeom>
          <a:noFill/>
          <a:ln w="9525">
            <a:noFill/>
            <a:miter lim="800000"/>
            <a:headEnd/>
            <a:tailEnd/>
          </a:ln>
          <a:effectLst/>
        </p:spPr>
      </p:pic>
      <p:pic>
        <p:nvPicPr>
          <p:cNvPr id="393219" name="Picture 3"/>
          <p:cNvPicPr>
            <a:picLocks noChangeAspect="1" noChangeArrowheads="1"/>
          </p:cNvPicPr>
          <p:nvPr/>
        </p:nvPicPr>
        <p:blipFill>
          <a:blip r:embed="rId3"/>
          <a:srcRect/>
          <a:stretch>
            <a:fillRect/>
          </a:stretch>
        </p:blipFill>
        <p:spPr bwMode="auto">
          <a:xfrm>
            <a:off x="8839200" y="152401"/>
            <a:ext cx="1676400" cy="3581399"/>
          </a:xfrm>
          <a:prstGeom prst="rect">
            <a:avLst/>
          </a:prstGeom>
          <a:noFill/>
          <a:ln w="9525">
            <a:noFill/>
            <a:miter lim="800000"/>
            <a:headEnd/>
            <a:tailEnd/>
          </a:ln>
          <a:effectLst/>
        </p:spPr>
      </p:pic>
      <p:pic>
        <p:nvPicPr>
          <p:cNvPr id="35842" name="Picture 2"/>
          <p:cNvPicPr>
            <a:picLocks noChangeAspect="1" noChangeArrowheads="1"/>
          </p:cNvPicPr>
          <p:nvPr/>
        </p:nvPicPr>
        <p:blipFill>
          <a:blip r:embed="rId4"/>
          <a:srcRect/>
          <a:stretch>
            <a:fillRect/>
          </a:stretch>
        </p:blipFill>
        <p:spPr bwMode="auto">
          <a:xfrm>
            <a:off x="1600200" y="4267201"/>
            <a:ext cx="6400800" cy="2156791"/>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0058400" cy="762000"/>
          </a:xfrm>
        </p:spPr>
        <p:txBody>
          <a:bodyPr>
            <a:normAutofit/>
          </a:bodyPr>
          <a:lstStyle/>
          <a:p>
            <a:pPr algn="l"/>
            <a:r>
              <a:rPr lang="en-US" sz="2800" b="1" dirty="0">
                <a:solidFill>
                  <a:srgbClr val="FF0000"/>
                </a:solidFill>
                <a:latin typeface="Times New Roman" pitchFamily="18" charset="0"/>
                <a:cs typeface="Times New Roman" pitchFamily="18" charset="0"/>
              </a:rPr>
              <a:t>Detection of edges by Laplacian </a:t>
            </a:r>
          </a:p>
        </p:txBody>
      </p:sp>
      <p:sp>
        <p:nvSpPr>
          <p:cNvPr id="3" name="Content Placeholder 2"/>
          <p:cNvSpPr>
            <a:spLocks noGrp="1"/>
          </p:cNvSpPr>
          <p:nvPr>
            <p:ph idx="1"/>
          </p:nvPr>
        </p:nvSpPr>
        <p:spPr>
          <a:xfrm>
            <a:off x="1981200" y="838200"/>
            <a:ext cx="8229600" cy="990600"/>
          </a:xfrm>
        </p:spPr>
        <p:txBody>
          <a:bodyPr>
            <a:normAutofit fontScale="92500" lnSpcReduction="10000"/>
          </a:bodyPr>
          <a:lstStyle/>
          <a:p>
            <a:pPr algn="just">
              <a:lnSpc>
                <a:spcPct val="150000"/>
              </a:lnSpc>
            </a:pPr>
            <a:r>
              <a:rPr lang="en-US" sz="2400" dirty="0">
                <a:latin typeface="Times New Roman" pitchFamily="18" charset="0"/>
                <a:cs typeface="Times New Roman" pitchFamily="18" charset="0"/>
              </a:rPr>
              <a:t>We know that point detection can be done by using second derivative(</a:t>
            </a:r>
            <a:r>
              <a:rPr lang="en-US" sz="2400" dirty="0" err="1">
                <a:latin typeface="Times New Roman" pitchFamily="18" charset="0"/>
                <a:cs typeface="Times New Roman" pitchFamily="18" charset="0"/>
              </a:rPr>
              <a:t>Laplacian</a:t>
            </a:r>
            <a:r>
              <a:rPr lang="en-US" sz="2400" dirty="0">
                <a:latin typeface="Times New Roman" pitchFamily="18" charset="0"/>
                <a:cs typeface="Times New Roman" pitchFamily="18" charset="0"/>
              </a:rPr>
              <a:t>). </a:t>
            </a:r>
          </a:p>
        </p:txBody>
      </p:sp>
      <p:pic>
        <p:nvPicPr>
          <p:cNvPr id="5122" name="Picture 2"/>
          <p:cNvPicPr>
            <a:picLocks noChangeAspect="1" noChangeArrowheads="1"/>
          </p:cNvPicPr>
          <p:nvPr/>
        </p:nvPicPr>
        <p:blipFill>
          <a:blip r:embed="rId2">
            <a:lum bright="-10000"/>
          </a:blip>
          <a:srcRect/>
          <a:stretch>
            <a:fillRect/>
          </a:stretch>
        </p:blipFill>
        <p:spPr bwMode="auto">
          <a:xfrm>
            <a:off x="1181100" y="1844031"/>
            <a:ext cx="8001000" cy="4331990"/>
          </a:xfrm>
          <a:prstGeom prst="rect">
            <a:avLst/>
          </a:prstGeom>
          <a:noFill/>
          <a:ln w="9525">
            <a:noFill/>
            <a:miter lim="800000"/>
            <a:headEnd/>
            <a:tailEnd/>
          </a:ln>
          <a:effectLst/>
        </p:spPr>
      </p:pic>
      <p:sp>
        <p:nvSpPr>
          <p:cNvPr id="5" name="TextBox 4"/>
          <p:cNvSpPr txBox="1"/>
          <p:nvPr/>
        </p:nvSpPr>
        <p:spPr>
          <a:xfrm>
            <a:off x="2209800" y="6248401"/>
            <a:ext cx="7620000" cy="461665"/>
          </a:xfrm>
          <a:prstGeom prst="rect">
            <a:avLst/>
          </a:prstGeom>
          <a:noFill/>
        </p:spPr>
        <p:txBody>
          <a:bodyPr wrap="square" rtlCol="0">
            <a:spAutoFit/>
          </a:bodyPr>
          <a:lstStyle/>
          <a:p>
            <a:pPr>
              <a:buFont typeface="Arial" pitchFamily="34" charset="0"/>
              <a:buChar char="•"/>
            </a:pPr>
            <a:r>
              <a:rPr lang="en-US" sz="2400" dirty="0">
                <a:latin typeface="Times New Roman" pitchFamily="18" charset="0"/>
                <a:cs typeface="Times New Roman" pitchFamily="18" charset="0"/>
              </a:rPr>
              <a:t>  This expression can be implemented using the masks.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28</a:t>
            </a:fld>
            <a:endParaRPr lang="en-US"/>
          </a:p>
        </p:txBody>
      </p:sp>
      <p:pic>
        <p:nvPicPr>
          <p:cNvPr id="4" name="Picture 3">
            <a:extLst>
              <a:ext uri="{FF2B5EF4-FFF2-40B4-BE49-F238E27FC236}">
                <a16:creationId xmlns:a16="http://schemas.microsoft.com/office/drawing/2014/main" id="{FD3030AC-0B5D-26D1-6355-C5E1D2BBA278}"/>
              </a:ext>
            </a:extLst>
          </p:cNvPr>
          <p:cNvPicPr>
            <a:picLocks noChangeAspect="1"/>
          </p:cNvPicPr>
          <p:nvPr/>
        </p:nvPicPr>
        <p:blipFill>
          <a:blip r:embed="rId3"/>
          <a:stretch>
            <a:fillRect/>
          </a:stretch>
        </p:blipFill>
        <p:spPr>
          <a:xfrm>
            <a:off x="9182100" y="1712861"/>
            <a:ext cx="2901948" cy="2670279"/>
          </a:xfrm>
          <a:prstGeom prst="rect">
            <a:avLst/>
          </a:prstGeom>
        </p:spPr>
      </p:pic>
    </p:spTree>
    <p:extLst>
      <p:ext uri="{BB962C8B-B14F-4D97-AF65-F5344CB8AC3E}">
        <p14:creationId xmlns:p14="http://schemas.microsoft.com/office/powerpoint/2010/main" val="4280094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194" name="Picture 2"/>
          <p:cNvPicPr>
            <a:picLocks noChangeAspect="1" noChangeArrowheads="1"/>
          </p:cNvPicPr>
          <p:nvPr/>
        </p:nvPicPr>
        <p:blipFill>
          <a:blip r:embed="rId2"/>
          <a:srcRect/>
          <a:stretch>
            <a:fillRect/>
          </a:stretch>
        </p:blipFill>
        <p:spPr bwMode="auto">
          <a:xfrm>
            <a:off x="1752600" y="2514600"/>
            <a:ext cx="7391400" cy="2507796"/>
          </a:xfrm>
          <a:prstGeom prst="rect">
            <a:avLst/>
          </a:prstGeom>
          <a:noFill/>
          <a:ln w="9525">
            <a:noFill/>
            <a:miter lim="800000"/>
            <a:headEnd/>
            <a:tailEnd/>
          </a:ln>
          <a:effectLst/>
        </p:spPr>
      </p:pic>
      <p:pic>
        <p:nvPicPr>
          <p:cNvPr id="392195" name="Picture 3"/>
          <p:cNvPicPr>
            <a:picLocks noChangeAspect="1" noChangeArrowheads="1"/>
          </p:cNvPicPr>
          <p:nvPr/>
        </p:nvPicPr>
        <p:blipFill>
          <a:blip r:embed="rId3"/>
          <a:srcRect/>
          <a:stretch>
            <a:fillRect/>
          </a:stretch>
        </p:blipFill>
        <p:spPr bwMode="auto">
          <a:xfrm>
            <a:off x="1767840" y="5518666"/>
            <a:ext cx="8534400" cy="1295400"/>
          </a:xfrm>
          <a:prstGeom prst="rect">
            <a:avLst/>
          </a:prstGeom>
          <a:noFill/>
          <a:ln w="9525">
            <a:noFill/>
            <a:miter lim="800000"/>
            <a:headEnd/>
            <a:tailEnd/>
          </a:ln>
          <a:effectLst/>
        </p:spPr>
      </p:pic>
      <p:sp>
        <p:nvSpPr>
          <p:cNvPr id="4" name="Rectangle 3"/>
          <p:cNvSpPr/>
          <p:nvPr/>
        </p:nvSpPr>
        <p:spPr>
          <a:xfrm>
            <a:off x="304800" y="-5079"/>
            <a:ext cx="6737678" cy="523220"/>
          </a:xfrm>
          <a:prstGeom prst="rect">
            <a:avLst/>
          </a:prstGeom>
        </p:spPr>
        <p:txBody>
          <a:bodyPr wrap="none">
            <a:spAutoFit/>
          </a:bodyPr>
          <a:lstStyle/>
          <a:p>
            <a:r>
              <a:rPr lang="en-US" sz="2800" b="1" dirty="0">
                <a:solidFill>
                  <a:srgbClr val="FF0000"/>
                </a:solidFill>
                <a:latin typeface="Times New Roman" pitchFamily="18" charset="0"/>
                <a:cs typeface="Times New Roman" pitchFamily="18" charset="0"/>
              </a:rPr>
              <a:t>Combining the gradient with thresholding </a:t>
            </a:r>
          </a:p>
        </p:txBody>
      </p:sp>
      <p:sp>
        <p:nvSpPr>
          <p:cNvPr id="5" name="Rectangle 4"/>
          <p:cNvSpPr/>
          <p:nvPr/>
        </p:nvSpPr>
        <p:spPr>
          <a:xfrm>
            <a:off x="1524000" y="533401"/>
            <a:ext cx="9144000" cy="2054409"/>
          </a:xfrm>
          <a:prstGeom prst="rect">
            <a:avLst/>
          </a:prstGeom>
        </p:spPr>
        <p:txBody>
          <a:bodyPr wrap="square">
            <a:spAutoFit/>
          </a:bodyPr>
          <a:lstStyle/>
          <a:p>
            <a:pPr algn="just">
              <a:lnSpc>
                <a:spcPct val="150000"/>
              </a:lnSpc>
              <a:buFont typeface="Arial" pitchFamily="34" charset="0"/>
              <a:buChar char="•"/>
            </a:pPr>
            <a:r>
              <a:rPr lang="en-US" sz="1700" dirty="0">
                <a:latin typeface="Times New Roman" pitchFamily="18" charset="0"/>
                <a:cs typeface="Times New Roman" pitchFamily="18" charset="0"/>
              </a:rPr>
              <a:t>Another approach for edge detection can be made more selective is to threshold the gradient image. </a:t>
            </a:r>
          </a:p>
          <a:p>
            <a:pPr algn="just">
              <a:lnSpc>
                <a:spcPct val="150000"/>
              </a:lnSpc>
              <a:buFont typeface="Arial" pitchFamily="34" charset="0"/>
              <a:buChar char="•"/>
            </a:pPr>
            <a:r>
              <a:rPr lang="en-US" sz="1700" dirty="0">
                <a:latin typeface="Times New Roman" pitchFamily="18" charset="0"/>
                <a:cs typeface="Times New Roman" pitchFamily="18" charset="0"/>
              </a:rPr>
              <a:t>When thresholding used it produces fewer edges but these are more sharper compared  with without                   thresholding. However, some of the edges are broken in thresholded image as shown in fig (a).</a:t>
            </a:r>
          </a:p>
          <a:p>
            <a:pPr algn="just">
              <a:lnSpc>
                <a:spcPct val="150000"/>
              </a:lnSpc>
              <a:buFont typeface="Arial" pitchFamily="34" charset="0"/>
              <a:buChar char="•"/>
            </a:pPr>
            <a:r>
              <a:rPr lang="en-US" sz="1700" dirty="0">
                <a:latin typeface="Times New Roman" pitchFamily="18" charset="0"/>
                <a:cs typeface="Times New Roman" pitchFamily="18" charset="0"/>
              </a:rPr>
              <a:t>When interest lies both in highlighting the principal edges and on maintaining as much connectivity as possible, it is common practice to use both smoothing and thresholding as shown in fig (b)</a:t>
            </a:r>
          </a:p>
        </p:txBody>
      </p:sp>
      <p:sp>
        <p:nvSpPr>
          <p:cNvPr id="6" name="TextBox 5"/>
          <p:cNvSpPr txBox="1"/>
          <p:nvPr/>
        </p:nvSpPr>
        <p:spPr>
          <a:xfrm>
            <a:off x="2438401" y="5334000"/>
            <a:ext cx="5312545" cy="369332"/>
          </a:xfrm>
          <a:prstGeom prst="rect">
            <a:avLst/>
          </a:prstGeom>
          <a:noFill/>
        </p:spPr>
        <p:txBody>
          <a:bodyPr wrap="square" rtlCol="0">
            <a:spAutoFit/>
          </a:bodyPr>
          <a:lstStyle/>
          <a:p>
            <a:r>
              <a:rPr lang="en-US" dirty="0"/>
              <a:t>Let Threshold value is 33% of maximum intensity value</a:t>
            </a:r>
          </a:p>
        </p:txBody>
      </p:sp>
      <p:sp>
        <p:nvSpPr>
          <p:cNvPr id="8" name="Slide Number Placeholder 7"/>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5DFECC-C5FC-7D49-36ED-F15753FF5B92}"/>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6" name="Picture 5">
            <a:extLst>
              <a:ext uri="{FF2B5EF4-FFF2-40B4-BE49-F238E27FC236}">
                <a16:creationId xmlns:a16="http://schemas.microsoft.com/office/drawing/2014/main" id="{7FCE2C3B-A25E-42F5-1AA6-A28510C7947E}"/>
              </a:ext>
            </a:extLst>
          </p:cNvPr>
          <p:cNvPicPr>
            <a:picLocks noChangeAspect="1"/>
          </p:cNvPicPr>
          <p:nvPr/>
        </p:nvPicPr>
        <p:blipFill>
          <a:blip r:embed="rId2"/>
          <a:stretch>
            <a:fillRect/>
          </a:stretch>
        </p:blipFill>
        <p:spPr>
          <a:xfrm>
            <a:off x="685800" y="381000"/>
            <a:ext cx="10439400" cy="5929631"/>
          </a:xfrm>
          <a:prstGeom prst="rect">
            <a:avLst/>
          </a:prstGeom>
        </p:spPr>
      </p:pic>
    </p:spTree>
    <p:extLst>
      <p:ext uri="{BB962C8B-B14F-4D97-AF65-F5344CB8AC3E}">
        <p14:creationId xmlns:p14="http://schemas.microsoft.com/office/powerpoint/2010/main" val="2178272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39600" cy="914400"/>
          </a:xfrm>
        </p:spPr>
        <p:txBody>
          <a:bodyPr>
            <a:noAutofit/>
          </a:bodyPr>
          <a:lstStyle/>
          <a:p>
            <a:pPr algn="l"/>
            <a:r>
              <a:rPr lang="en-US" sz="2800" b="1" dirty="0">
                <a:solidFill>
                  <a:srgbClr val="FF0000"/>
                </a:solidFill>
                <a:latin typeface="Times New Roman" pitchFamily="18" charset="0"/>
                <a:cs typeface="Times New Roman" pitchFamily="18" charset="0"/>
              </a:rPr>
              <a:t>Advanced Edge detection by using Laplacian or Marr-Hildreth edge detector</a:t>
            </a:r>
          </a:p>
        </p:txBody>
      </p:sp>
      <p:sp>
        <p:nvSpPr>
          <p:cNvPr id="3" name="Content Placeholder 2"/>
          <p:cNvSpPr>
            <a:spLocks noGrp="1"/>
          </p:cNvSpPr>
          <p:nvPr>
            <p:ph idx="1"/>
          </p:nvPr>
        </p:nvSpPr>
        <p:spPr>
          <a:xfrm>
            <a:off x="1524000" y="838200"/>
            <a:ext cx="9144000" cy="6019800"/>
          </a:xfrm>
        </p:spPr>
        <p:txBody>
          <a:bodyPr>
            <a:normAutofit/>
          </a:bodyPr>
          <a:lstStyle/>
          <a:p>
            <a:pPr>
              <a:lnSpc>
                <a:spcPct val="150000"/>
              </a:lnSpc>
            </a:pPr>
            <a:r>
              <a:rPr lang="en-US" sz="2000" dirty="0">
                <a:latin typeface="Times New Roman" pitchFamily="18" charset="0"/>
                <a:cs typeface="Times New Roman" pitchFamily="18" charset="0"/>
              </a:rPr>
              <a:t>To reduce the noise effect, the image is first smoothed. 	</a:t>
            </a:r>
          </a:p>
          <a:p>
            <a:pPr>
              <a:lnSpc>
                <a:spcPct val="150000"/>
              </a:lnSpc>
            </a:pPr>
            <a:r>
              <a:rPr lang="en-US" sz="2000" dirty="0">
                <a:latin typeface="Times New Roman" pitchFamily="18" charset="0"/>
                <a:cs typeface="Times New Roman" pitchFamily="18" charset="0"/>
              </a:rPr>
              <a:t>When the filter chosen is a Gaussian, we call it the </a:t>
            </a:r>
            <a:r>
              <a:rPr lang="en-US" sz="2000" dirty="0" err="1">
                <a:latin typeface="Times New Roman" pitchFamily="18" charset="0"/>
                <a:cs typeface="Times New Roman" pitchFamily="18" charset="0"/>
              </a:rPr>
              <a:t>LoG</a:t>
            </a:r>
            <a:r>
              <a:rPr lang="en-US" sz="2000" dirty="0">
                <a:latin typeface="Times New Roman" pitchFamily="18" charset="0"/>
                <a:cs typeface="Times New Roman" pitchFamily="18" charset="0"/>
              </a:rPr>
              <a:t> (Laplacian of Gaussian)edge detector. </a:t>
            </a:r>
          </a:p>
          <a:p>
            <a:pPr>
              <a:lnSpc>
                <a:spcPct val="150000"/>
              </a:lnSpc>
            </a:pPr>
            <a:r>
              <a:rPr lang="en-US" sz="2000" dirty="0">
                <a:latin typeface="Times New Roman" pitchFamily="18" charset="0"/>
                <a:cs typeface="Times New Roman" pitchFamily="18" charset="0"/>
              </a:rPr>
              <a:t>Let  G is the 2-D Gaussian function then</a:t>
            </a:r>
          </a:p>
          <a:p>
            <a:endParaRPr lang="en-US" sz="2400" dirty="0">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3733800" y="2971801"/>
            <a:ext cx="2590800" cy="885825"/>
          </a:xfrm>
          <a:prstGeom prst="rect">
            <a:avLst/>
          </a:prstGeom>
          <a:noFill/>
          <a:ln w="12700" cap="sq">
            <a:noFill/>
            <a:miter lim="800000"/>
            <a:headEnd type="none" w="sm" len="sm"/>
            <a:tailEnd type="none" w="sm" len="sm"/>
          </a:ln>
        </p:spPr>
      </p:pic>
      <p:sp>
        <p:nvSpPr>
          <p:cNvPr id="5" name="Text Box 6"/>
          <p:cNvSpPr txBox="1">
            <a:spLocks noChangeArrowheads="1"/>
          </p:cNvSpPr>
          <p:nvPr/>
        </p:nvSpPr>
        <p:spPr bwMode="auto">
          <a:xfrm>
            <a:off x="6705600" y="3124201"/>
            <a:ext cx="3581400" cy="646331"/>
          </a:xfrm>
          <a:prstGeom prst="rect">
            <a:avLst/>
          </a:prstGeom>
          <a:noFill/>
          <a:ln w="12700" cap="sq">
            <a:noFill/>
            <a:miter lim="800000"/>
            <a:headEnd type="none" w="sm" len="sm"/>
            <a:tailEnd type="none" w="sm" len="sm"/>
          </a:ln>
        </p:spPr>
        <p:txBody>
          <a:bodyPr wrap="square">
            <a:spAutoFit/>
          </a:bodyPr>
          <a:lstStyle/>
          <a:p>
            <a:r>
              <a:rPr lang="en-US" dirty="0">
                <a:latin typeface="Times New Roman" pitchFamily="18" charset="0"/>
                <a:cs typeface="Times New Roman" pitchFamily="18" charset="0"/>
              </a:rPr>
              <a:t>Where </a:t>
            </a:r>
            <a:r>
              <a:rPr lang="el-GR" dirty="0">
                <a:latin typeface="Times New Roman" pitchFamily="18" charset="0"/>
                <a:cs typeface="Times New Roman" pitchFamily="18" charset="0"/>
              </a:rPr>
              <a:t>σ</a:t>
            </a:r>
            <a:r>
              <a:rPr lang="en-US" dirty="0">
                <a:latin typeface="Times New Roman" pitchFamily="18" charset="0"/>
                <a:cs typeface="Times New Roman" pitchFamily="18" charset="0"/>
              </a:rPr>
              <a:t> is standard deviation which</a:t>
            </a:r>
          </a:p>
          <a:p>
            <a:r>
              <a:rPr lang="en-US" dirty="0">
                <a:latin typeface="Times New Roman" pitchFamily="18" charset="0"/>
                <a:cs typeface="Times New Roman" pitchFamily="18" charset="0"/>
              </a:rPr>
              <a:t>controls smoothing</a:t>
            </a:r>
            <a:endParaRPr lang="el-GR" dirty="0">
              <a:latin typeface="Times New Roman" pitchFamily="18" charset="0"/>
              <a:cs typeface="Times New Roman" pitchFamily="18" charset="0"/>
            </a:endParaRPr>
          </a:p>
        </p:txBody>
      </p:sp>
      <p:pic>
        <p:nvPicPr>
          <p:cNvPr id="36866" name="Picture 2"/>
          <p:cNvPicPr>
            <a:picLocks noChangeAspect="1" noChangeArrowheads="1"/>
          </p:cNvPicPr>
          <p:nvPr/>
        </p:nvPicPr>
        <p:blipFill>
          <a:blip r:embed="rId3"/>
          <a:srcRect/>
          <a:stretch>
            <a:fillRect/>
          </a:stretch>
        </p:blipFill>
        <p:spPr bwMode="auto">
          <a:xfrm>
            <a:off x="4191001" y="4038601"/>
            <a:ext cx="3305175" cy="695325"/>
          </a:xfrm>
          <a:prstGeom prst="rect">
            <a:avLst/>
          </a:prstGeom>
          <a:noFill/>
          <a:ln w="9525">
            <a:noFill/>
            <a:miter lim="800000"/>
            <a:headEnd/>
            <a:tailEnd/>
          </a:ln>
          <a:effectLst/>
        </p:spPr>
      </p:pic>
      <p:sp>
        <p:nvSpPr>
          <p:cNvPr id="7" name="TextBox 6"/>
          <p:cNvSpPr txBox="1"/>
          <p:nvPr/>
        </p:nvSpPr>
        <p:spPr>
          <a:xfrm>
            <a:off x="2590801" y="4267200"/>
            <a:ext cx="672685" cy="369332"/>
          </a:xfrm>
          <a:prstGeom prst="rect">
            <a:avLst/>
          </a:prstGeom>
          <a:noFill/>
        </p:spPr>
        <p:txBody>
          <a:bodyPr wrap="none" rtlCol="0">
            <a:spAutoFit/>
          </a:bodyPr>
          <a:lstStyle/>
          <a:p>
            <a:r>
              <a:rPr lang="en-US" dirty="0"/>
              <a:t>Now </a:t>
            </a:r>
          </a:p>
        </p:txBody>
      </p:sp>
      <p:pic>
        <p:nvPicPr>
          <p:cNvPr id="36867" name="Picture 3"/>
          <p:cNvPicPr>
            <a:picLocks noChangeAspect="1" noChangeArrowheads="1"/>
          </p:cNvPicPr>
          <p:nvPr/>
        </p:nvPicPr>
        <p:blipFill>
          <a:blip r:embed="rId4">
            <a:lum contrast="-10000"/>
          </a:blip>
          <a:srcRect/>
          <a:stretch>
            <a:fillRect/>
          </a:stretch>
        </p:blipFill>
        <p:spPr bwMode="auto">
          <a:xfrm>
            <a:off x="4191000" y="4800601"/>
            <a:ext cx="3429000" cy="866775"/>
          </a:xfrm>
          <a:prstGeom prst="rect">
            <a:avLst/>
          </a:prstGeom>
          <a:noFill/>
          <a:ln w="9525">
            <a:noFill/>
            <a:miter lim="800000"/>
            <a:headEnd/>
            <a:tailEnd/>
          </a:ln>
          <a:effectLst/>
        </p:spPr>
      </p:pic>
      <p:sp>
        <p:nvSpPr>
          <p:cNvPr id="9" name="Rectangle 8"/>
          <p:cNvSpPr/>
          <p:nvPr/>
        </p:nvSpPr>
        <p:spPr>
          <a:xfrm>
            <a:off x="1524000" y="5562601"/>
            <a:ext cx="8839200" cy="960328"/>
          </a:xfrm>
          <a:prstGeom prst="rect">
            <a:avLst/>
          </a:prstGeom>
        </p:spPr>
        <p:txBody>
          <a:bodyPr wrap="square">
            <a:spAutoFit/>
          </a:bodyPr>
          <a:lstStyle/>
          <a:p>
            <a:pPr algn="just">
              <a:lnSpc>
                <a:spcPct val="150000"/>
              </a:lnSpc>
              <a:buFont typeface="Arial" pitchFamily="34" charset="0"/>
              <a:buChar char="•"/>
            </a:pPr>
            <a:r>
              <a:rPr lang="en-US" sz="2000" dirty="0">
                <a:latin typeface="Times New Roman" pitchFamily="18" charset="0"/>
                <a:cs typeface="Times New Roman" pitchFamily="18" charset="0"/>
              </a:rPr>
              <a:t>This expression is called the Laplacian of a Gaussian (</a:t>
            </a:r>
            <a:r>
              <a:rPr lang="en-US" sz="2000" dirty="0" err="1">
                <a:latin typeface="Times New Roman" pitchFamily="18" charset="0"/>
                <a:cs typeface="Times New Roman" pitchFamily="18" charset="0"/>
              </a:rPr>
              <a:t>LoG</a:t>
            </a:r>
            <a:r>
              <a:rPr lang="en-US" sz="2000" dirty="0">
                <a:latin typeface="Times New Roman" pitchFamily="18" charset="0"/>
                <a:cs typeface="Times New Roman" pitchFamily="18" charset="0"/>
              </a:rPr>
              <a:t> ).Because of the shape ,the </a:t>
            </a:r>
            <a:r>
              <a:rPr lang="en-US" sz="2000" dirty="0" err="1">
                <a:latin typeface="Times New Roman" pitchFamily="18" charset="0"/>
                <a:cs typeface="Times New Roman" pitchFamily="18" charset="0"/>
              </a:rPr>
              <a:t>LoG</a:t>
            </a:r>
            <a:r>
              <a:rPr lang="en-US" sz="2000" dirty="0">
                <a:latin typeface="Times New Roman" pitchFamily="18" charset="0"/>
                <a:cs typeface="Times New Roman" pitchFamily="18" charset="0"/>
              </a:rPr>
              <a:t> function sometimes is called the </a:t>
            </a:r>
            <a:r>
              <a:rPr lang="en-US" sz="2000" dirty="0">
                <a:solidFill>
                  <a:srgbClr val="7030A0"/>
                </a:solidFill>
                <a:latin typeface="Times New Roman" pitchFamily="18" charset="0"/>
                <a:cs typeface="Times New Roman" pitchFamily="18" charset="0"/>
              </a:rPr>
              <a:t>Mexican hat </a:t>
            </a:r>
            <a:r>
              <a:rPr lang="en-US" sz="2000" dirty="0">
                <a:latin typeface="Times New Roman" pitchFamily="18" charset="0"/>
                <a:cs typeface="Times New Roman" pitchFamily="18" charset="0"/>
              </a:rPr>
              <a:t>operator. </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533400"/>
            <a:ext cx="10287000" cy="4191000"/>
          </a:xfrm>
        </p:spPr>
        <p:txBody>
          <a:bodyPr>
            <a:normAutofit/>
          </a:bodyPr>
          <a:lstStyle/>
          <a:p>
            <a:pPr>
              <a:lnSpc>
                <a:spcPct val="150000"/>
              </a:lnSpc>
            </a:pPr>
            <a:r>
              <a:rPr lang="en-US" sz="2000" dirty="0">
                <a:latin typeface="Times New Roman" pitchFamily="18" charset="0"/>
                <a:cs typeface="Times New Roman" pitchFamily="18" charset="0"/>
              </a:rPr>
              <a:t>The Marr-</a:t>
            </a:r>
            <a:r>
              <a:rPr lang="en-US" sz="2000" dirty="0" err="1">
                <a:latin typeface="Times New Roman" pitchFamily="18" charset="0"/>
                <a:cs typeface="Times New Roman" pitchFamily="18" charset="0"/>
              </a:rPr>
              <a:t>Hildreth</a:t>
            </a:r>
            <a:r>
              <a:rPr lang="en-US" sz="2000" dirty="0">
                <a:latin typeface="Times New Roman" pitchFamily="18" charset="0"/>
                <a:cs typeface="Times New Roman" pitchFamily="18" charset="0"/>
              </a:rPr>
              <a:t> algorithm consists of convolving the </a:t>
            </a:r>
            <a:r>
              <a:rPr lang="en-US" sz="2000" dirty="0" err="1">
                <a:latin typeface="Times New Roman" pitchFamily="18" charset="0"/>
                <a:cs typeface="Times New Roman" pitchFamily="18" charset="0"/>
              </a:rPr>
              <a:t>LoG</a:t>
            </a:r>
            <a:r>
              <a:rPr lang="en-US" sz="2000" dirty="0">
                <a:latin typeface="Times New Roman" pitchFamily="18" charset="0"/>
                <a:cs typeface="Times New Roman" pitchFamily="18" charset="0"/>
              </a:rPr>
              <a:t> filter with an input image, f(x, y), </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and then finding the zero crossings of g(x, y) to determine the locations of edges in f(x, y). </a:t>
            </a:r>
          </a:p>
          <a:p>
            <a:pPr marL="0" indent="0">
              <a:lnSpc>
                <a:spcPct val="150000"/>
              </a:lnSpc>
              <a:buNone/>
            </a:pPr>
            <a:r>
              <a:rPr lang="en-US" sz="2000" b="1" dirty="0">
                <a:latin typeface="Times New Roman" pitchFamily="18" charset="0"/>
                <a:cs typeface="Times New Roman" pitchFamily="18" charset="0"/>
              </a:rPr>
              <a:t>The Marr-Hildreth edge-detection algorithm :</a:t>
            </a:r>
          </a:p>
          <a:p>
            <a:pPr marL="457200" indent="-457200">
              <a:lnSpc>
                <a:spcPct val="150000"/>
              </a:lnSpc>
              <a:buFont typeface="+mj-lt"/>
              <a:buAutoNum type="arabicPeriod"/>
            </a:pPr>
            <a:r>
              <a:rPr lang="en-US" sz="2000" dirty="0">
                <a:latin typeface="Times New Roman" pitchFamily="18" charset="0"/>
                <a:cs typeface="Times New Roman" pitchFamily="18" charset="0"/>
              </a:rPr>
              <a:t>	Filter the input image with an n x n Gaussian lowpass filter.</a:t>
            </a:r>
          </a:p>
          <a:p>
            <a:pPr marL="457200" indent="-457200">
              <a:lnSpc>
                <a:spcPct val="150000"/>
              </a:lnSpc>
              <a:buFont typeface="+mj-lt"/>
              <a:buAutoNum type="arabicPeriod"/>
            </a:pPr>
            <a:r>
              <a:rPr lang="en-US" sz="2000" dirty="0">
                <a:latin typeface="Times New Roman" pitchFamily="18" charset="0"/>
                <a:cs typeface="Times New Roman" pitchFamily="18" charset="0"/>
              </a:rPr>
              <a:t>	Compute the Laplacian of the image resulting from Step 1. </a:t>
            </a:r>
          </a:p>
          <a:p>
            <a:pPr marL="457200" indent="-457200">
              <a:lnSpc>
                <a:spcPct val="150000"/>
              </a:lnSpc>
              <a:buFont typeface="+mj-lt"/>
              <a:buAutoNum type="arabicPeriod"/>
            </a:pPr>
            <a:r>
              <a:rPr lang="en-US" sz="2000" dirty="0">
                <a:latin typeface="Times New Roman" pitchFamily="18" charset="0"/>
                <a:cs typeface="Times New Roman" pitchFamily="18" charset="0"/>
              </a:rPr>
              <a:t>	Find the zero crossings of the image from Step 2.</a:t>
            </a:r>
            <a:endParaRPr lang="en-US" sz="2400" dirty="0">
              <a:latin typeface="Times New Roman" pitchFamily="18" charset="0"/>
              <a:cs typeface="Times New Roman" pitchFamily="18" charset="0"/>
            </a:endParaRPr>
          </a:p>
        </p:txBody>
      </p:sp>
      <p:pic>
        <p:nvPicPr>
          <p:cNvPr id="37892" name="Picture 4"/>
          <p:cNvPicPr>
            <a:picLocks noChangeAspect="1" noChangeArrowheads="1"/>
          </p:cNvPicPr>
          <p:nvPr/>
        </p:nvPicPr>
        <p:blipFill>
          <a:blip r:embed="rId2"/>
          <a:srcRect/>
          <a:stretch>
            <a:fillRect/>
          </a:stretch>
        </p:blipFill>
        <p:spPr bwMode="auto">
          <a:xfrm>
            <a:off x="3733800" y="1295400"/>
            <a:ext cx="4419600" cy="5619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dirty="0"/>
          </a:p>
        </p:txBody>
      </p:sp>
      <p:pic>
        <p:nvPicPr>
          <p:cNvPr id="4" name="Picture 3">
            <a:extLst>
              <a:ext uri="{FF2B5EF4-FFF2-40B4-BE49-F238E27FC236}">
                <a16:creationId xmlns:a16="http://schemas.microsoft.com/office/drawing/2014/main" id="{E42B0735-5159-AEF3-81C1-C417237504C2}"/>
              </a:ext>
            </a:extLst>
          </p:cNvPr>
          <p:cNvPicPr>
            <a:picLocks noChangeAspect="1"/>
          </p:cNvPicPr>
          <p:nvPr/>
        </p:nvPicPr>
        <p:blipFill>
          <a:blip r:embed="rId3"/>
          <a:stretch>
            <a:fillRect/>
          </a:stretch>
        </p:blipFill>
        <p:spPr>
          <a:xfrm>
            <a:off x="1219200" y="4648200"/>
            <a:ext cx="9982200" cy="1346226"/>
          </a:xfrm>
          <a:prstGeom prst="rect">
            <a:avLst/>
          </a:prstGeom>
        </p:spPr>
      </p:pic>
    </p:spTree>
    <p:extLst>
      <p:ext uri="{BB962C8B-B14F-4D97-AF65-F5344CB8AC3E}">
        <p14:creationId xmlns:p14="http://schemas.microsoft.com/office/powerpoint/2010/main" val="900630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duotone>
              <a:schemeClr val="accent2">
                <a:shade val="45000"/>
                <a:satMod val="135000"/>
              </a:schemeClr>
              <a:prstClr val="white"/>
            </a:duotone>
          </a:blip>
          <a:srcRect/>
          <a:stretch>
            <a:fillRect/>
          </a:stretch>
        </p:blipFill>
        <p:spPr bwMode="auto">
          <a:xfrm>
            <a:off x="1066800" y="152401"/>
            <a:ext cx="7086599" cy="6095999"/>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8689975" y="1219201"/>
            <a:ext cx="1825626" cy="4114799"/>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990600" y="381000"/>
            <a:ext cx="7696200" cy="5935579"/>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9144000" y="685800"/>
            <a:ext cx="2133600" cy="5334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77EA-7F7A-02A3-762B-D35D649205D9}"/>
              </a:ext>
            </a:extLst>
          </p:cNvPr>
          <p:cNvSpPr>
            <a:spLocks noGrp="1"/>
          </p:cNvSpPr>
          <p:nvPr>
            <p:ph type="ctrTitle"/>
          </p:nvPr>
        </p:nvSpPr>
        <p:spPr>
          <a:xfrm>
            <a:off x="172720" y="88741"/>
            <a:ext cx="9144000" cy="899477"/>
          </a:xfrm>
        </p:spPr>
        <p:txBody>
          <a:bodyPr>
            <a:normAutofit/>
          </a:bodyPr>
          <a:lstStyle/>
          <a:p>
            <a:r>
              <a:rPr lang="en-GB" dirty="0"/>
              <a:t>Canny Filter for Edge detection</a:t>
            </a:r>
            <a:endParaRPr lang="en-IN" dirty="0"/>
          </a:p>
        </p:txBody>
      </p:sp>
      <p:pic>
        <p:nvPicPr>
          <p:cNvPr id="5" name="Picture 4">
            <a:extLst>
              <a:ext uri="{FF2B5EF4-FFF2-40B4-BE49-F238E27FC236}">
                <a16:creationId xmlns:a16="http://schemas.microsoft.com/office/drawing/2014/main" id="{393FB69B-D321-AA77-6783-2F2DACAC784B}"/>
              </a:ext>
            </a:extLst>
          </p:cNvPr>
          <p:cNvPicPr>
            <a:picLocks noChangeAspect="1"/>
          </p:cNvPicPr>
          <p:nvPr/>
        </p:nvPicPr>
        <p:blipFill>
          <a:blip r:embed="rId2"/>
          <a:stretch>
            <a:fillRect/>
          </a:stretch>
        </p:blipFill>
        <p:spPr>
          <a:xfrm>
            <a:off x="437984" y="2742667"/>
            <a:ext cx="5740400" cy="4026592"/>
          </a:xfrm>
          <a:prstGeom prst="rect">
            <a:avLst/>
          </a:prstGeom>
        </p:spPr>
      </p:pic>
      <p:pic>
        <p:nvPicPr>
          <p:cNvPr id="4" name="Picture 3">
            <a:extLst>
              <a:ext uri="{FF2B5EF4-FFF2-40B4-BE49-F238E27FC236}">
                <a16:creationId xmlns:a16="http://schemas.microsoft.com/office/drawing/2014/main" id="{FA5E7CBD-00C2-E344-5ACB-17B16D4A1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913" y="3667830"/>
            <a:ext cx="4457929" cy="2825895"/>
          </a:xfrm>
          <a:prstGeom prst="rect">
            <a:avLst/>
          </a:prstGeom>
        </p:spPr>
      </p:pic>
      <p:pic>
        <p:nvPicPr>
          <p:cNvPr id="3" name="Picture 2">
            <a:extLst>
              <a:ext uri="{FF2B5EF4-FFF2-40B4-BE49-F238E27FC236}">
                <a16:creationId xmlns:a16="http://schemas.microsoft.com/office/drawing/2014/main" id="{54CC949C-56B9-DDBF-5CE6-81AFABD41046}"/>
              </a:ext>
            </a:extLst>
          </p:cNvPr>
          <p:cNvPicPr>
            <a:picLocks noChangeAspect="1"/>
          </p:cNvPicPr>
          <p:nvPr/>
        </p:nvPicPr>
        <p:blipFill>
          <a:blip r:embed="rId4"/>
          <a:stretch>
            <a:fillRect/>
          </a:stretch>
        </p:blipFill>
        <p:spPr>
          <a:xfrm>
            <a:off x="609600" y="963806"/>
            <a:ext cx="7901101" cy="1828959"/>
          </a:xfrm>
          <a:prstGeom prst="rect">
            <a:avLst/>
          </a:prstGeom>
        </p:spPr>
      </p:pic>
      <p:sp>
        <p:nvSpPr>
          <p:cNvPr id="6" name="TextBox 5">
            <a:extLst>
              <a:ext uri="{FF2B5EF4-FFF2-40B4-BE49-F238E27FC236}">
                <a16:creationId xmlns:a16="http://schemas.microsoft.com/office/drawing/2014/main" id="{56BE0768-7834-4E56-F47F-9A747BF68B56}"/>
              </a:ext>
            </a:extLst>
          </p:cNvPr>
          <p:cNvSpPr txBox="1"/>
          <p:nvPr/>
        </p:nvSpPr>
        <p:spPr>
          <a:xfrm>
            <a:off x="8515693" y="2098170"/>
            <a:ext cx="3562236" cy="1569660"/>
          </a:xfrm>
          <a:prstGeom prst="rect">
            <a:avLst/>
          </a:prstGeom>
          <a:noFill/>
        </p:spPr>
        <p:txBody>
          <a:bodyPr wrap="square" rtlCol="0">
            <a:spAutoFit/>
          </a:bodyPr>
          <a:lstStyle/>
          <a:p>
            <a:r>
              <a:rPr lang="en-GB" sz="3200" dirty="0"/>
              <a:t>***This Algorithm works on Gray scale images</a:t>
            </a:r>
            <a:endParaRPr lang="en-IN" sz="3200" dirty="0"/>
          </a:p>
        </p:txBody>
      </p:sp>
    </p:spTree>
    <p:extLst>
      <p:ext uri="{BB962C8B-B14F-4D97-AF65-F5344CB8AC3E}">
        <p14:creationId xmlns:p14="http://schemas.microsoft.com/office/powerpoint/2010/main" val="430957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C3BF6-F537-F99C-FAF6-4DC35A34E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77" y="1073193"/>
            <a:ext cx="4828023" cy="4032207"/>
          </a:xfrm>
          <a:prstGeom prst="rect">
            <a:avLst/>
          </a:prstGeom>
        </p:spPr>
      </p:pic>
      <p:pic>
        <p:nvPicPr>
          <p:cNvPr id="10" name="Picture 9">
            <a:extLst>
              <a:ext uri="{FF2B5EF4-FFF2-40B4-BE49-F238E27FC236}">
                <a16:creationId xmlns:a16="http://schemas.microsoft.com/office/drawing/2014/main" id="{9630B87F-3023-0195-792F-9784B612E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074" y="228600"/>
            <a:ext cx="4978656" cy="1225613"/>
          </a:xfrm>
          <a:prstGeom prst="rect">
            <a:avLst/>
          </a:prstGeom>
        </p:spPr>
      </p:pic>
      <p:pic>
        <p:nvPicPr>
          <p:cNvPr id="12" name="Picture 11">
            <a:extLst>
              <a:ext uri="{FF2B5EF4-FFF2-40B4-BE49-F238E27FC236}">
                <a16:creationId xmlns:a16="http://schemas.microsoft.com/office/drawing/2014/main" id="{0C1D0354-F6D4-3B13-9B23-AA98894E27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9074" y="1454213"/>
            <a:ext cx="5131064" cy="2533780"/>
          </a:xfrm>
          <a:prstGeom prst="rect">
            <a:avLst/>
          </a:prstGeom>
        </p:spPr>
      </p:pic>
      <p:pic>
        <p:nvPicPr>
          <p:cNvPr id="14" name="Picture 13">
            <a:extLst>
              <a:ext uri="{FF2B5EF4-FFF2-40B4-BE49-F238E27FC236}">
                <a16:creationId xmlns:a16="http://schemas.microsoft.com/office/drawing/2014/main" id="{6533C9F8-4C9B-7E07-C9F5-544E5B661C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1002" y="4114800"/>
            <a:ext cx="4978656" cy="2368672"/>
          </a:xfrm>
          <a:prstGeom prst="rect">
            <a:avLst/>
          </a:prstGeom>
        </p:spPr>
      </p:pic>
      <p:sp>
        <p:nvSpPr>
          <p:cNvPr id="2" name="TextBox 1">
            <a:extLst>
              <a:ext uri="{FF2B5EF4-FFF2-40B4-BE49-F238E27FC236}">
                <a16:creationId xmlns:a16="http://schemas.microsoft.com/office/drawing/2014/main" id="{440C103C-111B-15A3-163C-A032AE15459F}"/>
              </a:ext>
            </a:extLst>
          </p:cNvPr>
          <p:cNvSpPr txBox="1"/>
          <p:nvPr/>
        </p:nvSpPr>
        <p:spPr>
          <a:xfrm>
            <a:off x="201177" y="488418"/>
            <a:ext cx="4726358" cy="584775"/>
          </a:xfrm>
          <a:prstGeom prst="rect">
            <a:avLst/>
          </a:prstGeom>
          <a:noFill/>
        </p:spPr>
        <p:txBody>
          <a:bodyPr wrap="none" rtlCol="0">
            <a:spAutoFit/>
          </a:bodyPr>
          <a:lstStyle/>
          <a:p>
            <a:r>
              <a:rPr lang="en-GB" sz="3200" b="1" dirty="0"/>
              <a:t>Procedure for Canny filters</a:t>
            </a:r>
            <a:endParaRPr lang="en-IN" sz="3200" b="1" dirty="0"/>
          </a:p>
        </p:txBody>
      </p:sp>
    </p:spTree>
    <p:extLst>
      <p:ext uri="{BB962C8B-B14F-4D97-AF65-F5344CB8AC3E}">
        <p14:creationId xmlns:p14="http://schemas.microsoft.com/office/powerpoint/2010/main" val="866358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52362A-7566-F6F3-1075-328547E23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83983"/>
            <a:ext cx="4826248" cy="3245017"/>
          </a:xfrm>
          <a:prstGeom prst="rect">
            <a:avLst/>
          </a:prstGeom>
        </p:spPr>
      </p:pic>
      <p:pic>
        <p:nvPicPr>
          <p:cNvPr id="9" name="Picture 8">
            <a:extLst>
              <a:ext uri="{FF2B5EF4-FFF2-40B4-BE49-F238E27FC236}">
                <a16:creationId xmlns:a16="http://schemas.microsoft.com/office/drawing/2014/main" id="{620492C5-E433-3733-B93F-58F7BB0A8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658881"/>
            <a:ext cx="3848298" cy="3035456"/>
          </a:xfrm>
          <a:prstGeom prst="rect">
            <a:avLst/>
          </a:prstGeom>
        </p:spPr>
      </p:pic>
      <p:pic>
        <p:nvPicPr>
          <p:cNvPr id="11" name="Picture 10">
            <a:extLst>
              <a:ext uri="{FF2B5EF4-FFF2-40B4-BE49-F238E27FC236}">
                <a16:creationId xmlns:a16="http://schemas.microsoft.com/office/drawing/2014/main" id="{F57C576C-1D1A-36FF-EAEE-8C129F46F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1" y="204303"/>
            <a:ext cx="5638800" cy="2767497"/>
          </a:xfrm>
          <a:prstGeom prst="rect">
            <a:avLst/>
          </a:prstGeom>
        </p:spPr>
      </p:pic>
      <p:pic>
        <p:nvPicPr>
          <p:cNvPr id="13" name="Picture 12">
            <a:extLst>
              <a:ext uri="{FF2B5EF4-FFF2-40B4-BE49-F238E27FC236}">
                <a16:creationId xmlns:a16="http://schemas.microsoft.com/office/drawing/2014/main" id="{3B829431-0776-F05D-85B5-0AB67F909B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3124199"/>
            <a:ext cx="5638799" cy="3245017"/>
          </a:xfrm>
          <a:prstGeom prst="rect">
            <a:avLst/>
          </a:prstGeom>
        </p:spPr>
      </p:pic>
    </p:spTree>
    <p:extLst>
      <p:ext uri="{BB962C8B-B14F-4D97-AF65-F5344CB8AC3E}">
        <p14:creationId xmlns:p14="http://schemas.microsoft.com/office/powerpoint/2010/main" val="3063200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DDD6BA-56C8-2477-C6C2-6DE3551C26E7}"/>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Picture 5">
            <a:extLst>
              <a:ext uri="{FF2B5EF4-FFF2-40B4-BE49-F238E27FC236}">
                <a16:creationId xmlns:a16="http://schemas.microsoft.com/office/drawing/2014/main" id="{8616395B-4AD9-B569-DF04-500BDE0CC437}"/>
              </a:ext>
            </a:extLst>
          </p:cNvPr>
          <p:cNvPicPr>
            <a:picLocks noChangeAspect="1"/>
          </p:cNvPicPr>
          <p:nvPr/>
        </p:nvPicPr>
        <p:blipFill>
          <a:blip r:embed="rId2"/>
          <a:stretch>
            <a:fillRect/>
          </a:stretch>
        </p:blipFill>
        <p:spPr>
          <a:xfrm>
            <a:off x="685800" y="685800"/>
            <a:ext cx="10668000" cy="5257800"/>
          </a:xfrm>
          <a:prstGeom prst="rect">
            <a:avLst/>
          </a:prstGeom>
        </p:spPr>
      </p:pic>
    </p:spTree>
    <p:extLst>
      <p:ext uri="{BB962C8B-B14F-4D97-AF65-F5344CB8AC3E}">
        <p14:creationId xmlns:p14="http://schemas.microsoft.com/office/powerpoint/2010/main" val="1356673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23D44E-9C48-FE4E-4F77-9D4F4246778C}"/>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5">
            <a:extLst>
              <a:ext uri="{FF2B5EF4-FFF2-40B4-BE49-F238E27FC236}">
                <a16:creationId xmlns:a16="http://schemas.microsoft.com/office/drawing/2014/main" id="{9E9FF670-0AFA-D24F-29F5-26F1D6B69681}"/>
              </a:ext>
            </a:extLst>
          </p:cNvPr>
          <p:cNvPicPr>
            <a:picLocks noChangeAspect="1"/>
          </p:cNvPicPr>
          <p:nvPr/>
        </p:nvPicPr>
        <p:blipFill>
          <a:blip r:embed="rId2"/>
          <a:stretch>
            <a:fillRect/>
          </a:stretch>
        </p:blipFill>
        <p:spPr>
          <a:xfrm>
            <a:off x="1524000" y="533399"/>
            <a:ext cx="9829800" cy="5822951"/>
          </a:xfrm>
          <a:prstGeom prst="rect">
            <a:avLst/>
          </a:prstGeom>
        </p:spPr>
      </p:pic>
    </p:spTree>
    <p:extLst>
      <p:ext uri="{BB962C8B-B14F-4D97-AF65-F5344CB8AC3E}">
        <p14:creationId xmlns:p14="http://schemas.microsoft.com/office/powerpoint/2010/main" val="2832565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1D86F8C-04E8-29C1-1815-DF33CC12376F}"/>
              </a:ext>
            </a:extLst>
          </p:cNvPr>
          <p:cNvPicPr>
            <a:picLocks noGrp="1" noChangeAspect="1"/>
          </p:cNvPicPr>
          <p:nvPr>
            <p:ph idx="1"/>
          </p:nvPr>
        </p:nvPicPr>
        <p:blipFill>
          <a:blip r:embed="rId2"/>
          <a:stretch>
            <a:fillRect/>
          </a:stretch>
        </p:blipFill>
        <p:spPr>
          <a:xfrm>
            <a:off x="762000" y="609600"/>
            <a:ext cx="10515600" cy="5638800"/>
          </a:xfrm>
        </p:spPr>
      </p:pic>
      <p:sp>
        <p:nvSpPr>
          <p:cNvPr id="4" name="Slide Number Placeholder 3">
            <a:extLst>
              <a:ext uri="{FF2B5EF4-FFF2-40B4-BE49-F238E27FC236}">
                <a16:creationId xmlns:a16="http://schemas.microsoft.com/office/drawing/2014/main" id="{4EBE8C96-91D3-082F-D8C3-85A30620DE18}"/>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011962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normAutofit/>
          </a:bodyPr>
          <a:lstStyle/>
          <a:p>
            <a:pPr algn="l"/>
            <a:r>
              <a:rPr lang="en-US" sz="2800" b="1" dirty="0">
                <a:solidFill>
                  <a:srgbClr val="FF0000"/>
                </a:solidFill>
                <a:latin typeface="Times New Roman" pitchFamily="18" charset="0"/>
                <a:cs typeface="Times New Roman" pitchFamily="18" charset="0"/>
              </a:rPr>
              <a:t>Principal approaches</a:t>
            </a:r>
          </a:p>
        </p:txBody>
      </p:sp>
      <p:sp>
        <p:nvSpPr>
          <p:cNvPr id="3" name="Content Placeholder 2"/>
          <p:cNvSpPr>
            <a:spLocks noGrp="1"/>
          </p:cNvSpPr>
          <p:nvPr>
            <p:ph idx="1"/>
          </p:nvPr>
        </p:nvSpPr>
        <p:spPr>
          <a:xfrm>
            <a:off x="381000" y="1524000"/>
            <a:ext cx="5486400" cy="3810000"/>
          </a:xfrm>
        </p:spPr>
        <p:txBody>
          <a:bodyPr>
            <a:normAutofit fontScale="77500" lnSpcReduction="20000"/>
          </a:bodyPr>
          <a:lstStyle/>
          <a:p>
            <a:pPr algn="just">
              <a:lnSpc>
                <a:spcPct val="150000"/>
              </a:lnSpc>
            </a:pPr>
            <a:r>
              <a:rPr lang="en-US" sz="2400" dirty="0">
                <a:latin typeface="Times New Roman" pitchFamily="18" charset="0"/>
                <a:cs typeface="Times New Roman" pitchFamily="18" charset="0"/>
              </a:rPr>
              <a:t>Segmentation algorithms generally are based on one of 2 basic properties of intensity values.</a:t>
            </a:r>
          </a:p>
          <a:p>
            <a:pPr lvl="1" algn="just">
              <a:lnSpc>
                <a:spcPct val="150000"/>
              </a:lnSpc>
            </a:pPr>
            <a:r>
              <a:rPr lang="en-US" sz="2400" dirty="0">
                <a:solidFill>
                  <a:srgbClr val="FF0000"/>
                </a:solidFill>
                <a:latin typeface="Times New Roman" pitchFamily="18" charset="0"/>
                <a:cs typeface="Times New Roman" pitchFamily="18" charset="0"/>
              </a:rPr>
              <a:t>Discontinuity  : </a:t>
            </a:r>
            <a:r>
              <a:rPr lang="en-US" sz="2400" dirty="0">
                <a:latin typeface="Times New Roman" pitchFamily="18" charset="0"/>
                <a:cs typeface="Times New Roman" pitchFamily="18" charset="0"/>
              </a:rPr>
              <a:t>To partition an image based on sharp changes in intensity (such as edges).</a:t>
            </a:r>
          </a:p>
          <a:p>
            <a:pPr lvl="1">
              <a:lnSpc>
                <a:spcPct val="150000"/>
              </a:lnSpc>
            </a:pPr>
            <a:r>
              <a:rPr lang="en-US" sz="2400" dirty="0">
                <a:solidFill>
                  <a:srgbClr val="FF0000"/>
                </a:solidFill>
                <a:latin typeface="Times New Roman" pitchFamily="18" charset="0"/>
                <a:cs typeface="Times New Roman" pitchFamily="18" charset="0"/>
              </a:rPr>
              <a:t>Similarity       : </a:t>
            </a:r>
            <a:r>
              <a:rPr lang="en-US" sz="2400" dirty="0">
                <a:latin typeface="Times New Roman" pitchFamily="18" charset="0"/>
                <a:cs typeface="Times New Roman" pitchFamily="18" charset="0"/>
              </a:rPr>
              <a:t>To partition an image into regions that are similar according to a set of predefined criteria.           Ex: Thresholding, region growing, and region splitting and merging.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6145" name="Picture 1"/>
          <p:cNvPicPr>
            <a:picLocks noChangeAspect="1" noChangeArrowheads="1"/>
          </p:cNvPicPr>
          <p:nvPr/>
        </p:nvPicPr>
        <p:blipFill rotWithShape="1">
          <a:blip r:embed="rId2"/>
          <a:srcRect t="18879"/>
          <a:stretch/>
        </p:blipFill>
        <p:spPr bwMode="auto">
          <a:xfrm>
            <a:off x="6101080" y="1295400"/>
            <a:ext cx="5786120" cy="4267199"/>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7716BBD-48B6-9D10-7463-B8877BA47785}"/>
              </a:ext>
            </a:extLst>
          </p:cNvPr>
          <p:cNvPicPr>
            <a:picLocks noGrp="1" noChangeAspect="1"/>
          </p:cNvPicPr>
          <p:nvPr>
            <p:ph idx="1"/>
          </p:nvPr>
        </p:nvPicPr>
        <p:blipFill>
          <a:blip r:embed="rId2"/>
          <a:stretch>
            <a:fillRect/>
          </a:stretch>
        </p:blipFill>
        <p:spPr>
          <a:xfrm>
            <a:off x="1600200" y="457200"/>
            <a:ext cx="9677400" cy="5638800"/>
          </a:xfrm>
        </p:spPr>
      </p:pic>
      <p:sp>
        <p:nvSpPr>
          <p:cNvPr id="4" name="Slide Number Placeholder 3">
            <a:extLst>
              <a:ext uri="{FF2B5EF4-FFF2-40B4-BE49-F238E27FC236}">
                <a16:creationId xmlns:a16="http://schemas.microsoft.com/office/drawing/2014/main" id="{191B2547-7B00-880F-E01E-3366FB8CB1BD}"/>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3833176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4B7FCA-A487-61BB-C0FE-27B0ED2B3699}"/>
              </a:ext>
            </a:extLst>
          </p:cNvPr>
          <p:cNvPicPr>
            <a:picLocks noGrp="1" noChangeAspect="1"/>
          </p:cNvPicPr>
          <p:nvPr>
            <p:ph idx="1"/>
          </p:nvPr>
        </p:nvPicPr>
        <p:blipFill>
          <a:blip r:embed="rId2"/>
          <a:stretch>
            <a:fillRect/>
          </a:stretch>
        </p:blipFill>
        <p:spPr>
          <a:xfrm>
            <a:off x="1828800" y="762000"/>
            <a:ext cx="9372600" cy="5638799"/>
          </a:xfrm>
        </p:spPr>
      </p:pic>
      <p:sp>
        <p:nvSpPr>
          <p:cNvPr id="4" name="Slide Number Placeholder 3">
            <a:extLst>
              <a:ext uri="{FF2B5EF4-FFF2-40B4-BE49-F238E27FC236}">
                <a16:creationId xmlns:a16="http://schemas.microsoft.com/office/drawing/2014/main" id="{377A99B0-2938-E88C-D915-04A1B299FD56}"/>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4131935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F9AA646-F57D-E99D-C4FD-E2489C09AA38}"/>
              </a:ext>
            </a:extLst>
          </p:cNvPr>
          <p:cNvPicPr>
            <a:picLocks noGrp="1" noChangeAspect="1"/>
          </p:cNvPicPr>
          <p:nvPr>
            <p:ph idx="1"/>
          </p:nvPr>
        </p:nvPicPr>
        <p:blipFill>
          <a:blip r:embed="rId2"/>
          <a:stretch>
            <a:fillRect/>
          </a:stretch>
        </p:blipFill>
        <p:spPr>
          <a:xfrm>
            <a:off x="1219200" y="609600"/>
            <a:ext cx="10134600" cy="5746751"/>
          </a:xfrm>
        </p:spPr>
      </p:pic>
      <p:sp>
        <p:nvSpPr>
          <p:cNvPr id="4" name="Slide Number Placeholder 3">
            <a:extLst>
              <a:ext uri="{FF2B5EF4-FFF2-40B4-BE49-F238E27FC236}">
                <a16:creationId xmlns:a16="http://schemas.microsoft.com/office/drawing/2014/main" id="{C4EE5867-C25B-0A63-311F-D8652A1512F5}"/>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847704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E54ECEF-3060-D2A3-DABF-01B90698609B}"/>
              </a:ext>
            </a:extLst>
          </p:cNvPr>
          <p:cNvPicPr>
            <a:picLocks noGrp="1" noChangeAspect="1"/>
          </p:cNvPicPr>
          <p:nvPr>
            <p:ph idx="1"/>
          </p:nvPr>
        </p:nvPicPr>
        <p:blipFill>
          <a:blip r:embed="rId2"/>
          <a:stretch>
            <a:fillRect/>
          </a:stretch>
        </p:blipFill>
        <p:spPr>
          <a:xfrm>
            <a:off x="914401" y="533400"/>
            <a:ext cx="10668000" cy="5638800"/>
          </a:xfrm>
        </p:spPr>
      </p:pic>
      <p:sp>
        <p:nvSpPr>
          <p:cNvPr id="4" name="Slide Number Placeholder 3">
            <a:extLst>
              <a:ext uri="{FF2B5EF4-FFF2-40B4-BE49-F238E27FC236}">
                <a16:creationId xmlns:a16="http://schemas.microsoft.com/office/drawing/2014/main" id="{E0411604-0D7E-5FFF-5752-E62CC433B8BA}"/>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160849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2B38FD1-7510-B1C3-5709-337EA2694BD4}"/>
              </a:ext>
            </a:extLst>
          </p:cNvPr>
          <p:cNvPicPr>
            <a:picLocks noGrp="1" noChangeAspect="1"/>
          </p:cNvPicPr>
          <p:nvPr>
            <p:ph idx="1"/>
          </p:nvPr>
        </p:nvPicPr>
        <p:blipFill>
          <a:blip r:embed="rId2"/>
          <a:stretch>
            <a:fillRect/>
          </a:stretch>
        </p:blipFill>
        <p:spPr>
          <a:xfrm>
            <a:off x="1371600" y="533400"/>
            <a:ext cx="9677399" cy="5822951"/>
          </a:xfrm>
        </p:spPr>
      </p:pic>
      <p:sp>
        <p:nvSpPr>
          <p:cNvPr id="4" name="Slide Number Placeholder 3">
            <a:extLst>
              <a:ext uri="{FF2B5EF4-FFF2-40B4-BE49-F238E27FC236}">
                <a16:creationId xmlns:a16="http://schemas.microsoft.com/office/drawing/2014/main" id="{1774CA3B-81F3-B324-DC62-455A03C30368}"/>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952444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F10A1F5-791F-9B11-6164-CCAFDF89D4F5}"/>
              </a:ext>
            </a:extLst>
          </p:cNvPr>
          <p:cNvPicPr>
            <a:picLocks noGrp="1" noChangeAspect="1"/>
          </p:cNvPicPr>
          <p:nvPr>
            <p:ph idx="1"/>
          </p:nvPr>
        </p:nvPicPr>
        <p:blipFill>
          <a:blip r:embed="rId2"/>
          <a:stretch>
            <a:fillRect/>
          </a:stretch>
        </p:blipFill>
        <p:spPr>
          <a:xfrm>
            <a:off x="1524000" y="609601"/>
            <a:ext cx="9601200" cy="5746750"/>
          </a:xfrm>
        </p:spPr>
      </p:pic>
      <p:sp>
        <p:nvSpPr>
          <p:cNvPr id="4" name="Slide Number Placeholder 3">
            <a:extLst>
              <a:ext uri="{FF2B5EF4-FFF2-40B4-BE49-F238E27FC236}">
                <a16:creationId xmlns:a16="http://schemas.microsoft.com/office/drawing/2014/main" id="{56702A73-9BEF-E176-711E-5C566153BCBF}"/>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687273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71872CF-81B5-F323-7E22-BC5AAAA00902}"/>
              </a:ext>
            </a:extLst>
          </p:cNvPr>
          <p:cNvPicPr>
            <a:picLocks noGrp="1" noChangeAspect="1"/>
          </p:cNvPicPr>
          <p:nvPr>
            <p:ph idx="1"/>
          </p:nvPr>
        </p:nvPicPr>
        <p:blipFill>
          <a:blip r:embed="rId2"/>
          <a:stretch>
            <a:fillRect/>
          </a:stretch>
        </p:blipFill>
        <p:spPr>
          <a:xfrm>
            <a:off x="685800" y="380999"/>
            <a:ext cx="10972800" cy="5975351"/>
          </a:xfrm>
        </p:spPr>
      </p:pic>
      <p:sp>
        <p:nvSpPr>
          <p:cNvPr id="4" name="Slide Number Placeholder 3">
            <a:extLst>
              <a:ext uri="{FF2B5EF4-FFF2-40B4-BE49-F238E27FC236}">
                <a16:creationId xmlns:a16="http://schemas.microsoft.com/office/drawing/2014/main" id="{94C4F153-4F00-F630-4BEB-A4D4B4BCA560}"/>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4096770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3F6CC3-5F60-B610-EEC5-08F622F7959C}"/>
              </a:ext>
            </a:extLst>
          </p:cNvPr>
          <p:cNvPicPr>
            <a:picLocks noGrp="1" noChangeAspect="1"/>
          </p:cNvPicPr>
          <p:nvPr>
            <p:ph idx="1"/>
          </p:nvPr>
        </p:nvPicPr>
        <p:blipFill>
          <a:blip r:embed="rId2"/>
          <a:stretch>
            <a:fillRect/>
          </a:stretch>
        </p:blipFill>
        <p:spPr>
          <a:xfrm>
            <a:off x="838200" y="228600"/>
            <a:ext cx="10287000" cy="6127751"/>
          </a:xfrm>
        </p:spPr>
      </p:pic>
      <p:sp>
        <p:nvSpPr>
          <p:cNvPr id="4" name="Slide Number Placeholder 3">
            <a:extLst>
              <a:ext uri="{FF2B5EF4-FFF2-40B4-BE49-F238E27FC236}">
                <a16:creationId xmlns:a16="http://schemas.microsoft.com/office/drawing/2014/main" id="{A009D7B7-B202-776A-A366-163695463049}"/>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4153502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07D06D8-2494-3682-FDAF-5F5636086482}"/>
              </a:ext>
            </a:extLst>
          </p:cNvPr>
          <p:cNvPicPr>
            <a:picLocks noGrp="1" noChangeAspect="1"/>
          </p:cNvPicPr>
          <p:nvPr>
            <p:ph idx="1"/>
          </p:nvPr>
        </p:nvPicPr>
        <p:blipFill>
          <a:blip r:embed="rId2"/>
          <a:stretch>
            <a:fillRect/>
          </a:stretch>
        </p:blipFill>
        <p:spPr>
          <a:xfrm>
            <a:off x="1447800" y="762000"/>
            <a:ext cx="9906000" cy="5791200"/>
          </a:xfrm>
        </p:spPr>
      </p:pic>
      <p:sp>
        <p:nvSpPr>
          <p:cNvPr id="4" name="Slide Number Placeholder 3">
            <a:extLst>
              <a:ext uri="{FF2B5EF4-FFF2-40B4-BE49-F238E27FC236}">
                <a16:creationId xmlns:a16="http://schemas.microsoft.com/office/drawing/2014/main" id="{BD795AF7-7B42-F677-6E80-D41B2893B822}"/>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952739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0C91-E6B1-5DEF-23FA-3B63E56AA1CD}"/>
              </a:ext>
            </a:extLst>
          </p:cNvPr>
          <p:cNvSpPr>
            <a:spLocks noGrp="1"/>
          </p:cNvSpPr>
          <p:nvPr>
            <p:ph type="title"/>
          </p:nvPr>
        </p:nvSpPr>
        <p:spPr>
          <a:xfrm>
            <a:off x="152400" y="152400"/>
            <a:ext cx="2819400" cy="715962"/>
          </a:xfrm>
        </p:spPr>
        <p:txBody>
          <a:bodyPr>
            <a:normAutofit fontScale="90000"/>
          </a:bodyPr>
          <a:lstStyle/>
          <a:p>
            <a:r>
              <a:rPr lang="en-GB" dirty="0"/>
              <a:t>Problems </a:t>
            </a:r>
            <a:endParaRPr lang="en-IN" dirty="0"/>
          </a:p>
        </p:txBody>
      </p:sp>
      <p:sp>
        <p:nvSpPr>
          <p:cNvPr id="4" name="Slide Number Placeholder 3">
            <a:extLst>
              <a:ext uri="{FF2B5EF4-FFF2-40B4-BE49-F238E27FC236}">
                <a16:creationId xmlns:a16="http://schemas.microsoft.com/office/drawing/2014/main" id="{000E21BA-B3B8-646D-CF59-702FA5976630}"/>
              </a:ext>
            </a:extLst>
          </p:cNvPr>
          <p:cNvSpPr>
            <a:spLocks noGrp="1"/>
          </p:cNvSpPr>
          <p:nvPr>
            <p:ph type="sldNum" sz="quarter" idx="12"/>
          </p:nvPr>
        </p:nvSpPr>
        <p:spPr/>
        <p:txBody>
          <a:bodyPr/>
          <a:lstStyle/>
          <a:p>
            <a:fld id="{B6F15528-21DE-4FAA-801E-634DDDAF4B2B}" type="slidenum">
              <a:rPr lang="en-US" smtClean="0"/>
              <a:pPr/>
              <a:t>49</a:t>
            </a:fld>
            <a:endParaRPr lang="en-US"/>
          </a:p>
        </p:txBody>
      </p:sp>
      <p:pic>
        <p:nvPicPr>
          <p:cNvPr id="6" name="Picture 5">
            <a:extLst>
              <a:ext uri="{FF2B5EF4-FFF2-40B4-BE49-F238E27FC236}">
                <a16:creationId xmlns:a16="http://schemas.microsoft.com/office/drawing/2014/main" id="{C71BCEFF-D662-C9C8-700E-FA3CAAD460F4}"/>
              </a:ext>
            </a:extLst>
          </p:cNvPr>
          <p:cNvPicPr>
            <a:picLocks noChangeAspect="1"/>
          </p:cNvPicPr>
          <p:nvPr/>
        </p:nvPicPr>
        <p:blipFill>
          <a:blip r:embed="rId2"/>
          <a:stretch>
            <a:fillRect/>
          </a:stretch>
        </p:blipFill>
        <p:spPr>
          <a:xfrm>
            <a:off x="419099" y="1371600"/>
            <a:ext cx="5676901" cy="4495800"/>
          </a:xfrm>
          <a:prstGeom prst="rect">
            <a:avLst/>
          </a:prstGeom>
        </p:spPr>
      </p:pic>
      <p:pic>
        <p:nvPicPr>
          <p:cNvPr id="8" name="Picture 7">
            <a:extLst>
              <a:ext uri="{FF2B5EF4-FFF2-40B4-BE49-F238E27FC236}">
                <a16:creationId xmlns:a16="http://schemas.microsoft.com/office/drawing/2014/main" id="{965E2AC8-EB42-D43C-CE8E-E790C978CC38}"/>
              </a:ext>
            </a:extLst>
          </p:cNvPr>
          <p:cNvPicPr>
            <a:picLocks noChangeAspect="1"/>
          </p:cNvPicPr>
          <p:nvPr/>
        </p:nvPicPr>
        <p:blipFill>
          <a:blip r:embed="rId3"/>
          <a:stretch>
            <a:fillRect/>
          </a:stretch>
        </p:blipFill>
        <p:spPr>
          <a:xfrm>
            <a:off x="6324600" y="1077924"/>
            <a:ext cx="5562600" cy="4332276"/>
          </a:xfrm>
          <a:prstGeom prst="rect">
            <a:avLst/>
          </a:prstGeom>
        </p:spPr>
      </p:pic>
    </p:spTree>
    <p:extLst>
      <p:ext uri="{BB962C8B-B14F-4D97-AF65-F5344CB8AC3E}">
        <p14:creationId xmlns:p14="http://schemas.microsoft.com/office/powerpoint/2010/main" val="3566145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914400"/>
          </a:xfrm>
        </p:spPr>
        <p:txBody>
          <a:bodyPr>
            <a:noAutofit/>
          </a:bodyPr>
          <a:lstStyle/>
          <a:p>
            <a:r>
              <a:rPr lang="en-US" sz="2800" b="1" dirty="0">
                <a:solidFill>
                  <a:srgbClr val="FF0000"/>
                </a:solidFill>
                <a:latin typeface="Times New Roman" pitchFamily="18" charset="0"/>
                <a:cs typeface="Times New Roman" pitchFamily="18" charset="0"/>
              </a:rPr>
              <a:t>Detection of Discontinuities</a:t>
            </a:r>
            <a:r>
              <a:rPr lang="en-US" sz="2400" b="1" dirty="0">
                <a:solidFill>
                  <a:srgbClr val="FF0000"/>
                </a:solidFill>
                <a:latin typeface="Times New Roman" pitchFamily="18" charset="0"/>
                <a:cs typeface="Times New Roman" pitchFamily="18" charset="0"/>
              </a:rPr>
              <a:t>(Point ,Line and Edge detection)</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600200" y="762000"/>
            <a:ext cx="9982200" cy="5410200"/>
          </a:xfrm>
        </p:spPr>
        <p:txBody>
          <a:bodyPr>
            <a:normAutofit fontScale="92500"/>
          </a:bodyPr>
          <a:lstStyle/>
          <a:p>
            <a:pPr algn="just">
              <a:lnSpc>
                <a:spcPct val="150000"/>
              </a:lnSpc>
            </a:pPr>
            <a:r>
              <a:rPr lang="en-US" sz="2400" dirty="0">
                <a:latin typeface="Times New Roman" pitchFamily="18" charset="0"/>
                <a:cs typeface="Times New Roman" pitchFamily="18" charset="0"/>
              </a:rPr>
              <a:t>The three types of image features are; isolated points, lines, and edges. </a:t>
            </a:r>
          </a:p>
          <a:p>
            <a:pPr algn="just">
              <a:lnSpc>
                <a:spcPct val="150000"/>
              </a:lnSpc>
            </a:pPr>
            <a:r>
              <a:rPr lang="en-US" sz="2400" dirty="0">
                <a:latin typeface="Times New Roman" pitchFamily="18" charset="0"/>
                <a:cs typeface="Times New Roman" pitchFamily="18" charset="0"/>
              </a:rPr>
              <a:t>Edge pixels are pixels at which the intensity of an image function changes abruptly, and edges (or edge segments) are sets of connected edge pixels .</a:t>
            </a:r>
          </a:p>
          <a:p>
            <a:pPr algn="just">
              <a:lnSpc>
                <a:spcPct val="150000"/>
              </a:lnSpc>
            </a:pPr>
            <a:r>
              <a:rPr lang="en-US" sz="2400" dirty="0">
                <a:latin typeface="Times New Roman" pitchFamily="18" charset="0"/>
                <a:cs typeface="Times New Roman" pitchFamily="18" charset="0"/>
              </a:rPr>
              <a:t>Edge detectors are local image processing methods designed to detect edge pixels. </a:t>
            </a:r>
          </a:p>
          <a:p>
            <a:pPr algn="just">
              <a:lnSpc>
                <a:spcPct val="150000"/>
              </a:lnSpc>
            </a:pPr>
            <a:r>
              <a:rPr lang="en-US" sz="2400" dirty="0">
                <a:latin typeface="Times New Roman" pitchFamily="18" charset="0"/>
                <a:cs typeface="Times New Roman" pitchFamily="18" charset="0"/>
              </a:rPr>
              <a:t>A line may be viewed as an edge segment in which the intensity of the background on either side of the line is either much higher or much lower than the intensity of the line pixels. </a:t>
            </a:r>
          </a:p>
          <a:p>
            <a:pPr algn="just">
              <a:lnSpc>
                <a:spcPct val="150000"/>
              </a:lnSpc>
            </a:pPr>
            <a:r>
              <a:rPr lang="en-US" sz="2400" dirty="0">
                <a:latin typeface="Times New Roman" pitchFamily="18" charset="0"/>
                <a:cs typeface="Times New Roman" pitchFamily="18" charset="0"/>
              </a:rPr>
              <a:t>Similarly, an isolated point may be viewed as a line whose length and width are equal to one pixel.</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FB7305-EC0E-24E0-FC1D-6CF5605276B7}"/>
              </a:ext>
            </a:extLst>
          </p:cNvPr>
          <p:cNvSpPr>
            <a:spLocks noGrp="1"/>
          </p:cNvSpPr>
          <p:nvPr>
            <p:ph type="sldNum" sz="quarter" idx="12"/>
          </p:nvPr>
        </p:nvSpPr>
        <p:spPr/>
        <p:txBody>
          <a:bodyPr/>
          <a:lstStyle/>
          <a:p>
            <a:fld id="{B6F15528-21DE-4FAA-801E-634DDDAF4B2B}" type="slidenum">
              <a:rPr lang="en-US" smtClean="0"/>
              <a:pPr/>
              <a:t>50</a:t>
            </a:fld>
            <a:endParaRPr lang="en-US"/>
          </a:p>
        </p:txBody>
      </p:sp>
      <p:pic>
        <p:nvPicPr>
          <p:cNvPr id="6" name="Picture 5">
            <a:extLst>
              <a:ext uri="{FF2B5EF4-FFF2-40B4-BE49-F238E27FC236}">
                <a16:creationId xmlns:a16="http://schemas.microsoft.com/office/drawing/2014/main" id="{99D1711A-C3A1-45F6-3644-A1A92876BD5E}"/>
              </a:ext>
            </a:extLst>
          </p:cNvPr>
          <p:cNvPicPr>
            <a:picLocks noChangeAspect="1"/>
          </p:cNvPicPr>
          <p:nvPr/>
        </p:nvPicPr>
        <p:blipFill>
          <a:blip r:embed="rId2"/>
          <a:stretch>
            <a:fillRect/>
          </a:stretch>
        </p:blipFill>
        <p:spPr>
          <a:xfrm>
            <a:off x="685800" y="381000"/>
            <a:ext cx="5410200" cy="3352800"/>
          </a:xfrm>
          <a:prstGeom prst="rect">
            <a:avLst/>
          </a:prstGeom>
        </p:spPr>
      </p:pic>
      <p:pic>
        <p:nvPicPr>
          <p:cNvPr id="8" name="Picture 7">
            <a:extLst>
              <a:ext uri="{FF2B5EF4-FFF2-40B4-BE49-F238E27FC236}">
                <a16:creationId xmlns:a16="http://schemas.microsoft.com/office/drawing/2014/main" id="{BCE39444-B5B5-35CA-AFCC-143E50155010}"/>
              </a:ext>
            </a:extLst>
          </p:cNvPr>
          <p:cNvPicPr>
            <a:picLocks noChangeAspect="1"/>
          </p:cNvPicPr>
          <p:nvPr/>
        </p:nvPicPr>
        <p:blipFill>
          <a:blip r:embed="rId3"/>
          <a:stretch>
            <a:fillRect/>
          </a:stretch>
        </p:blipFill>
        <p:spPr>
          <a:xfrm>
            <a:off x="6781800" y="214492"/>
            <a:ext cx="5105400" cy="3107968"/>
          </a:xfrm>
          <a:prstGeom prst="rect">
            <a:avLst/>
          </a:prstGeom>
        </p:spPr>
      </p:pic>
      <p:pic>
        <p:nvPicPr>
          <p:cNvPr id="10" name="Picture 9">
            <a:extLst>
              <a:ext uri="{FF2B5EF4-FFF2-40B4-BE49-F238E27FC236}">
                <a16:creationId xmlns:a16="http://schemas.microsoft.com/office/drawing/2014/main" id="{AD81DECB-D8C1-2E66-6E3A-8745F9ECA9DE}"/>
              </a:ext>
            </a:extLst>
          </p:cNvPr>
          <p:cNvPicPr>
            <a:picLocks noChangeAspect="1"/>
          </p:cNvPicPr>
          <p:nvPr/>
        </p:nvPicPr>
        <p:blipFill>
          <a:blip r:embed="rId4"/>
          <a:stretch>
            <a:fillRect/>
          </a:stretch>
        </p:blipFill>
        <p:spPr>
          <a:xfrm>
            <a:off x="838199" y="3841615"/>
            <a:ext cx="4572001" cy="2635385"/>
          </a:xfrm>
          <a:prstGeom prst="rect">
            <a:avLst/>
          </a:prstGeom>
        </p:spPr>
      </p:pic>
      <p:pic>
        <p:nvPicPr>
          <p:cNvPr id="12" name="Picture 11">
            <a:extLst>
              <a:ext uri="{FF2B5EF4-FFF2-40B4-BE49-F238E27FC236}">
                <a16:creationId xmlns:a16="http://schemas.microsoft.com/office/drawing/2014/main" id="{AB571512-7FCD-D967-7E57-EB465AB14A90}"/>
              </a:ext>
            </a:extLst>
          </p:cNvPr>
          <p:cNvPicPr>
            <a:picLocks noChangeAspect="1"/>
          </p:cNvPicPr>
          <p:nvPr/>
        </p:nvPicPr>
        <p:blipFill>
          <a:blip r:embed="rId5"/>
          <a:stretch>
            <a:fillRect/>
          </a:stretch>
        </p:blipFill>
        <p:spPr>
          <a:xfrm>
            <a:off x="6781800" y="3464560"/>
            <a:ext cx="5029200" cy="3107968"/>
          </a:xfrm>
          <a:prstGeom prst="rect">
            <a:avLst/>
          </a:prstGeom>
        </p:spPr>
      </p:pic>
    </p:spTree>
    <p:extLst>
      <p:ext uri="{BB962C8B-B14F-4D97-AF65-F5344CB8AC3E}">
        <p14:creationId xmlns:p14="http://schemas.microsoft.com/office/powerpoint/2010/main" val="2675479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013DE7-F248-2247-E34A-06C6DA6478E5}"/>
              </a:ext>
            </a:extLst>
          </p:cNvPr>
          <p:cNvSpPr>
            <a:spLocks noGrp="1"/>
          </p:cNvSpPr>
          <p:nvPr>
            <p:ph type="sldNum" sz="quarter" idx="12"/>
          </p:nvPr>
        </p:nvSpPr>
        <p:spPr/>
        <p:txBody>
          <a:bodyPr/>
          <a:lstStyle/>
          <a:p>
            <a:fld id="{B6F15528-21DE-4FAA-801E-634DDDAF4B2B}" type="slidenum">
              <a:rPr lang="en-US" smtClean="0"/>
              <a:pPr/>
              <a:t>51</a:t>
            </a:fld>
            <a:endParaRPr lang="en-US"/>
          </a:p>
        </p:txBody>
      </p:sp>
      <p:pic>
        <p:nvPicPr>
          <p:cNvPr id="6" name="Picture 5">
            <a:extLst>
              <a:ext uri="{FF2B5EF4-FFF2-40B4-BE49-F238E27FC236}">
                <a16:creationId xmlns:a16="http://schemas.microsoft.com/office/drawing/2014/main" id="{790DB734-FF28-5A42-B033-FF80304E9065}"/>
              </a:ext>
            </a:extLst>
          </p:cNvPr>
          <p:cNvPicPr>
            <a:picLocks noChangeAspect="1"/>
          </p:cNvPicPr>
          <p:nvPr/>
        </p:nvPicPr>
        <p:blipFill>
          <a:blip r:embed="rId2"/>
          <a:stretch>
            <a:fillRect/>
          </a:stretch>
        </p:blipFill>
        <p:spPr>
          <a:xfrm>
            <a:off x="1981200" y="762000"/>
            <a:ext cx="7924800" cy="5029200"/>
          </a:xfrm>
          <a:prstGeom prst="rect">
            <a:avLst/>
          </a:prstGeom>
        </p:spPr>
      </p:pic>
    </p:spTree>
    <p:extLst>
      <p:ext uri="{BB962C8B-B14F-4D97-AF65-F5344CB8AC3E}">
        <p14:creationId xmlns:p14="http://schemas.microsoft.com/office/powerpoint/2010/main" val="2067618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9962EC-5F80-61BA-4586-613732BFA68F}"/>
              </a:ext>
            </a:extLst>
          </p:cNvPr>
          <p:cNvSpPr>
            <a:spLocks noGrp="1"/>
          </p:cNvSpPr>
          <p:nvPr>
            <p:ph type="sldNum" sz="quarter" idx="12"/>
          </p:nvPr>
        </p:nvSpPr>
        <p:spPr/>
        <p:txBody>
          <a:bodyPr/>
          <a:lstStyle/>
          <a:p>
            <a:fld id="{B6F15528-21DE-4FAA-801E-634DDDAF4B2B}" type="slidenum">
              <a:rPr lang="en-US" smtClean="0"/>
              <a:pPr/>
              <a:t>52</a:t>
            </a:fld>
            <a:endParaRPr lang="en-US"/>
          </a:p>
        </p:txBody>
      </p:sp>
      <p:pic>
        <p:nvPicPr>
          <p:cNvPr id="6" name="Picture 5">
            <a:extLst>
              <a:ext uri="{FF2B5EF4-FFF2-40B4-BE49-F238E27FC236}">
                <a16:creationId xmlns:a16="http://schemas.microsoft.com/office/drawing/2014/main" id="{C6366A85-7DC5-02BB-D06F-342744E591D1}"/>
              </a:ext>
            </a:extLst>
          </p:cNvPr>
          <p:cNvPicPr>
            <a:picLocks noChangeAspect="1"/>
          </p:cNvPicPr>
          <p:nvPr/>
        </p:nvPicPr>
        <p:blipFill>
          <a:blip r:embed="rId2"/>
          <a:stretch>
            <a:fillRect/>
          </a:stretch>
        </p:blipFill>
        <p:spPr>
          <a:xfrm>
            <a:off x="228600" y="152400"/>
            <a:ext cx="4953000" cy="3429000"/>
          </a:xfrm>
          <a:prstGeom prst="rect">
            <a:avLst/>
          </a:prstGeom>
        </p:spPr>
      </p:pic>
      <p:pic>
        <p:nvPicPr>
          <p:cNvPr id="8" name="Picture 7">
            <a:extLst>
              <a:ext uri="{FF2B5EF4-FFF2-40B4-BE49-F238E27FC236}">
                <a16:creationId xmlns:a16="http://schemas.microsoft.com/office/drawing/2014/main" id="{B24DFE3B-B9FA-5DEB-1EA8-CDC43DC9B5BF}"/>
              </a:ext>
            </a:extLst>
          </p:cNvPr>
          <p:cNvPicPr>
            <a:picLocks noChangeAspect="1"/>
          </p:cNvPicPr>
          <p:nvPr/>
        </p:nvPicPr>
        <p:blipFill>
          <a:blip r:embed="rId3"/>
          <a:stretch>
            <a:fillRect/>
          </a:stretch>
        </p:blipFill>
        <p:spPr>
          <a:xfrm>
            <a:off x="409584" y="3691737"/>
            <a:ext cx="4121362" cy="2978303"/>
          </a:xfrm>
          <a:prstGeom prst="rect">
            <a:avLst/>
          </a:prstGeom>
        </p:spPr>
      </p:pic>
      <p:pic>
        <p:nvPicPr>
          <p:cNvPr id="10" name="Picture 9">
            <a:extLst>
              <a:ext uri="{FF2B5EF4-FFF2-40B4-BE49-F238E27FC236}">
                <a16:creationId xmlns:a16="http://schemas.microsoft.com/office/drawing/2014/main" id="{FDAEEDE5-102B-ED50-2D82-2C6A986A4964}"/>
              </a:ext>
            </a:extLst>
          </p:cNvPr>
          <p:cNvPicPr>
            <a:picLocks noChangeAspect="1"/>
          </p:cNvPicPr>
          <p:nvPr/>
        </p:nvPicPr>
        <p:blipFill>
          <a:blip r:embed="rId4"/>
          <a:stretch>
            <a:fillRect/>
          </a:stretch>
        </p:blipFill>
        <p:spPr>
          <a:xfrm>
            <a:off x="5486400" y="548421"/>
            <a:ext cx="5562600" cy="3181514"/>
          </a:xfrm>
          <a:prstGeom prst="rect">
            <a:avLst/>
          </a:prstGeom>
        </p:spPr>
      </p:pic>
    </p:spTree>
    <p:extLst>
      <p:ext uri="{BB962C8B-B14F-4D97-AF65-F5344CB8AC3E}">
        <p14:creationId xmlns:p14="http://schemas.microsoft.com/office/powerpoint/2010/main" val="3575468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A7EB8E-2114-0F0F-9612-0D1F5CC1F30B}"/>
              </a:ext>
            </a:extLst>
          </p:cNvPr>
          <p:cNvSpPr>
            <a:spLocks noGrp="1"/>
          </p:cNvSpPr>
          <p:nvPr>
            <p:ph type="sldNum" sz="quarter" idx="12"/>
          </p:nvPr>
        </p:nvSpPr>
        <p:spPr/>
        <p:txBody>
          <a:bodyPr/>
          <a:lstStyle/>
          <a:p>
            <a:fld id="{B6F15528-21DE-4FAA-801E-634DDDAF4B2B}" type="slidenum">
              <a:rPr lang="en-US" smtClean="0"/>
              <a:pPr/>
              <a:t>53</a:t>
            </a:fld>
            <a:endParaRPr lang="en-US"/>
          </a:p>
        </p:txBody>
      </p:sp>
      <p:pic>
        <p:nvPicPr>
          <p:cNvPr id="6" name="Picture 5">
            <a:extLst>
              <a:ext uri="{FF2B5EF4-FFF2-40B4-BE49-F238E27FC236}">
                <a16:creationId xmlns:a16="http://schemas.microsoft.com/office/drawing/2014/main" id="{1A71A21C-D193-55D2-57CB-B8122220F83E}"/>
              </a:ext>
            </a:extLst>
          </p:cNvPr>
          <p:cNvPicPr>
            <a:picLocks noChangeAspect="1"/>
          </p:cNvPicPr>
          <p:nvPr/>
        </p:nvPicPr>
        <p:blipFill>
          <a:blip r:embed="rId2"/>
          <a:stretch>
            <a:fillRect/>
          </a:stretch>
        </p:blipFill>
        <p:spPr>
          <a:xfrm>
            <a:off x="304800" y="304800"/>
            <a:ext cx="5486400" cy="3886200"/>
          </a:xfrm>
          <a:prstGeom prst="rect">
            <a:avLst/>
          </a:prstGeom>
        </p:spPr>
      </p:pic>
      <p:pic>
        <p:nvPicPr>
          <p:cNvPr id="8" name="Picture 7">
            <a:extLst>
              <a:ext uri="{FF2B5EF4-FFF2-40B4-BE49-F238E27FC236}">
                <a16:creationId xmlns:a16="http://schemas.microsoft.com/office/drawing/2014/main" id="{5F8C6038-E812-3B18-1527-54B5146EF910}"/>
              </a:ext>
            </a:extLst>
          </p:cNvPr>
          <p:cNvPicPr>
            <a:picLocks noChangeAspect="1"/>
          </p:cNvPicPr>
          <p:nvPr/>
        </p:nvPicPr>
        <p:blipFill>
          <a:blip r:embed="rId3"/>
          <a:stretch>
            <a:fillRect/>
          </a:stretch>
        </p:blipFill>
        <p:spPr>
          <a:xfrm>
            <a:off x="187330" y="4191000"/>
            <a:ext cx="5562597" cy="2530476"/>
          </a:xfrm>
          <a:prstGeom prst="rect">
            <a:avLst/>
          </a:prstGeom>
        </p:spPr>
      </p:pic>
      <p:pic>
        <p:nvPicPr>
          <p:cNvPr id="10" name="Picture 9">
            <a:extLst>
              <a:ext uri="{FF2B5EF4-FFF2-40B4-BE49-F238E27FC236}">
                <a16:creationId xmlns:a16="http://schemas.microsoft.com/office/drawing/2014/main" id="{D4F87102-5CF6-5289-E39E-FF382268FA77}"/>
              </a:ext>
            </a:extLst>
          </p:cNvPr>
          <p:cNvPicPr>
            <a:picLocks noChangeAspect="1"/>
          </p:cNvPicPr>
          <p:nvPr/>
        </p:nvPicPr>
        <p:blipFill>
          <a:blip r:embed="rId4"/>
          <a:stretch>
            <a:fillRect/>
          </a:stretch>
        </p:blipFill>
        <p:spPr>
          <a:xfrm>
            <a:off x="6400802" y="584026"/>
            <a:ext cx="5562597" cy="4292774"/>
          </a:xfrm>
          <a:prstGeom prst="rect">
            <a:avLst/>
          </a:prstGeom>
        </p:spPr>
      </p:pic>
    </p:spTree>
    <p:extLst>
      <p:ext uri="{BB962C8B-B14F-4D97-AF65-F5344CB8AC3E}">
        <p14:creationId xmlns:p14="http://schemas.microsoft.com/office/powerpoint/2010/main" val="1639291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2CBF4-7368-856B-17E8-6A7A0BB8BD46}"/>
              </a:ext>
            </a:extLst>
          </p:cNvPr>
          <p:cNvSpPr>
            <a:spLocks noGrp="1"/>
          </p:cNvSpPr>
          <p:nvPr>
            <p:ph type="sldNum" sz="quarter" idx="12"/>
          </p:nvPr>
        </p:nvSpPr>
        <p:spPr/>
        <p:txBody>
          <a:bodyPr/>
          <a:lstStyle/>
          <a:p>
            <a:fld id="{B6F15528-21DE-4FAA-801E-634DDDAF4B2B}" type="slidenum">
              <a:rPr lang="en-US" smtClean="0"/>
              <a:pPr/>
              <a:t>54</a:t>
            </a:fld>
            <a:endParaRPr lang="en-US"/>
          </a:p>
        </p:txBody>
      </p:sp>
      <p:pic>
        <p:nvPicPr>
          <p:cNvPr id="6" name="Picture 5">
            <a:extLst>
              <a:ext uri="{FF2B5EF4-FFF2-40B4-BE49-F238E27FC236}">
                <a16:creationId xmlns:a16="http://schemas.microsoft.com/office/drawing/2014/main" id="{776906C1-0CAC-A602-EECD-A2287F87EDAB}"/>
              </a:ext>
            </a:extLst>
          </p:cNvPr>
          <p:cNvPicPr>
            <a:picLocks noChangeAspect="1"/>
          </p:cNvPicPr>
          <p:nvPr/>
        </p:nvPicPr>
        <p:blipFill>
          <a:blip r:embed="rId2"/>
          <a:stretch>
            <a:fillRect/>
          </a:stretch>
        </p:blipFill>
        <p:spPr>
          <a:xfrm>
            <a:off x="304800" y="457200"/>
            <a:ext cx="5715000" cy="4419600"/>
          </a:xfrm>
          <a:prstGeom prst="rect">
            <a:avLst/>
          </a:prstGeom>
        </p:spPr>
      </p:pic>
      <p:pic>
        <p:nvPicPr>
          <p:cNvPr id="8" name="Picture 7">
            <a:extLst>
              <a:ext uri="{FF2B5EF4-FFF2-40B4-BE49-F238E27FC236}">
                <a16:creationId xmlns:a16="http://schemas.microsoft.com/office/drawing/2014/main" id="{38BAE46C-61D8-9DF0-FA4E-E902CA000262}"/>
              </a:ext>
            </a:extLst>
          </p:cNvPr>
          <p:cNvPicPr>
            <a:picLocks noChangeAspect="1"/>
          </p:cNvPicPr>
          <p:nvPr/>
        </p:nvPicPr>
        <p:blipFill>
          <a:blip r:embed="rId3"/>
          <a:stretch>
            <a:fillRect/>
          </a:stretch>
        </p:blipFill>
        <p:spPr>
          <a:xfrm>
            <a:off x="6172202" y="381000"/>
            <a:ext cx="5277080" cy="4419600"/>
          </a:xfrm>
          <a:prstGeom prst="rect">
            <a:avLst/>
          </a:prstGeom>
        </p:spPr>
      </p:pic>
    </p:spTree>
    <p:extLst>
      <p:ext uri="{BB962C8B-B14F-4D97-AF65-F5344CB8AC3E}">
        <p14:creationId xmlns:p14="http://schemas.microsoft.com/office/powerpoint/2010/main" val="1711795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540137-80AF-F11D-8CE3-09483258AC8D}"/>
              </a:ext>
            </a:extLst>
          </p:cNvPr>
          <p:cNvSpPr>
            <a:spLocks noGrp="1"/>
          </p:cNvSpPr>
          <p:nvPr>
            <p:ph type="sldNum" sz="quarter" idx="12"/>
          </p:nvPr>
        </p:nvSpPr>
        <p:spPr/>
        <p:txBody>
          <a:bodyPr/>
          <a:lstStyle/>
          <a:p>
            <a:fld id="{B6F15528-21DE-4FAA-801E-634DDDAF4B2B}" type="slidenum">
              <a:rPr lang="en-US" smtClean="0"/>
              <a:pPr/>
              <a:t>55</a:t>
            </a:fld>
            <a:endParaRPr lang="en-US"/>
          </a:p>
        </p:txBody>
      </p:sp>
      <p:pic>
        <p:nvPicPr>
          <p:cNvPr id="6" name="Picture 5">
            <a:extLst>
              <a:ext uri="{FF2B5EF4-FFF2-40B4-BE49-F238E27FC236}">
                <a16:creationId xmlns:a16="http://schemas.microsoft.com/office/drawing/2014/main" id="{56F05607-5B9E-AFA9-6D1E-4D994E02488C}"/>
              </a:ext>
            </a:extLst>
          </p:cNvPr>
          <p:cNvPicPr>
            <a:picLocks noChangeAspect="1"/>
          </p:cNvPicPr>
          <p:nvPr/>
        </p:nvPicPr>
        <p:blipFill>
          <a:blip r:embed="rId2"/>
          <a:stretch>
            <a:fillRect/>
          </a:stretch>
        </p:blipFill>
        <p:spPr>
          <a:xfrm>
            <a:off x="7467600" y="457200"/>
            <a:ext cx="4369025" cy="3410125"/>
          </a:xfrm>
          <a:prstGeom prst="rect">
            <a:avLst/>
          </a:prstGeom>
        </p:spPr>
      </p:pic>
      <p:pic>
        <p:nvPicPr>
          <p:cNvPr id="7" name="Picture 6">
            <a:extLst>
              <a:ext uri="{FF2B5EF4-FFF2-40B4-BE49-F238E27FC236}">
                <a16:creationId xmlns:a16="http://schemas.microsoft.com/office/drawing/2014/main" id="{89D26C9A-3ADB-C81A-5C38-9A6668988C2D}"/>
              </a:ext>
            </a:extLst>
          </p:cNvPr>
          <p:cNvPicPr>
            <a:picLocks noChangeAspect="1"/>
          </p:cNvPicPr>
          <p:nvPr/>
        </p:nvPicPr>
        <p:blipFill>
          <a:blip r:embed="rId3"/>
          <a:stretch>
            <a:fillRect/>
          </a:stretch>
        </p:blipFill>
        <p:spPr>
          <a:xfrm>
            <a:off x="533400" y="264902"/>
            <a:ext cx="4456562" cy="3164098"/>
          </a:xfrm>
          <a:prstGeom prst="rect">
            <a:avLst/>
          </a:prstGeom>
        </p:spPr>
      </p:pic>
      <p:pic>
        <p:nvPicPr>
          <p:cNvPr id="8" name="Picture 7">
            <a:extLst>
              <a:ext uri="{FF2B5EF4-FFF2-40B4-BE49-F238E27FC236}">
                <a16:creationId xmlns:a16="http://schemas.microsoft.com/office/drawing/2014/main" id="{943133C9-5EFE-7340-1405-FD2305C754DC}"/>
              </a:ext>
            </a:extLst>
          </p:cNvPr>
          <p:cNvPicPr>
            <a:picLocks noChangeAspect="1"/>
          </p:cNvPicPr>
          <p:nvPr/>
        </p:nvPicPr>
        <p:blipFill>
          <a:blip r:embed="rId4"/>
          <a:stretch>
            <a:fillRect/>
          </a:stretch>
        </p:blipFill>
        <p:spPr>
          <a:xfrm>
            <a:off x="457200" y="3398868"/>
            <a:ext cx="4438273" cy="3322608"/>
          </a:xfrm>
          <a:prstGeom prst="rect">
            <a:avLst/>
          </a:prstGeom>
        </p:spPr>
      </p:pic>
    </p:spTree>
    <p:extLst>
      <p:ext uri="{BB962C8B-B14F-4D97-AF65-F5344CB8AC3E}">
        <p14:creationId xmlns:p14="http://schemas.microsoft.com/office/powerpoint/2010/main" val="3369645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5EEF03E-7BEB-6F96-24C0-6C5853DB482B}"/>
              </a:ext>
            </a:extLst>
          </p:cNvPr>
          <p:cNvSpPr>
            <a:spLocks noGrp="1"/>
          </p:cNvSpPr>
          <p:nvPr>
            <p:ph type="dt" sz="half" idx="10"/>
          </p:nvPr>
        </p:nvSpPr>
        <p:spPr/>
        <p:txBody>
          <a:bodyPr/>
          <a:lstStyle/>
          <a:p>
            <a:fld id="{B97B11D9-3FAE-47D4-A144-547BAC014142}" type="datetime1">
              <a:rPr lang="en-US" altLang="en-US"/>
              <a:pPr/>
              <a:t>3/22/2024</a:t>
            </a:fld>
            <a:endParaRPr lang="en-US" altLang="en-US"/>
          </a:p>
        </p:txBody>
      </p:sp>
      <p:sp>
        <p:nvSpPr>
          <p:cNvPr id="3" name="Slide Number Placeholder 5">
            <a:extLst>
              <a:ext uri="{FF2B5EF4-FFF2-40B4-BE49-F238E27FC236}">
                <a16:creationId xmlns:a16="http://schemas.microsoft.com/office/drawing/2014/main" id="{904E6D3C-C2BA-1D06-34BD-F7FDC100BC33}"/>
              </a:ext>
            </a:extLst>
          </p:cNvPr>
          <p:cNvSpPr>
            <a:spLocks noGrp="1"/>
          </p:cNvSpPr>
          <p:nvPr>
            <p:ph type="sldNum" sz="quarter" idx="12"/>
          </p:nvPr>
        </p:nvSpPr>
        <p:spPr/>
        <p:txBody>
          <a:bodyPr/>
          <a:lstStyle/>
          <a:p>
            <a:fld id="{C5BF507F-F6F8-47F6-9ACB-2849615C6C23}" type="slidenum">
              <a:rPr lang="en-US" altLang="en-US"/>
              <a:pPr/>
              <a:t>56</a:t>
            </a:fld>
            <a:endParaRPr lang="en-US" altLang="en-US"/>
          </a:p>
        </p:txBody>
      </p:sp>
      <p:sp>
        <p:nvSpPr>
          <p:cNvPr id="718850" name="Rectangle 2">
            <a:extLst>
              <a:ext uri="{FF2B5EF4-FFF2-40B4-BE49-F238E27FC236}">
                <a16:creationId xmlns:a16="http://schemas.microsoft.com/office/drawing/2014/main" id="{5FD80012-07D8-A42E-B0A2-144A6349C7F3}"/>
              </a:ext>
            </a:extLst>
          </p:cNvPr>
          <p:cNvSpPr>
            <a:spLocks noGrp="1" noRot="1" noChangeArrowheads="1"/>
          </p:cNvSpPr>
          <p:nvPr>
            <p:ph type="title"/>
          </p:nvPr>
        </p:nvSpPr>
        <p:spPr/>
        <p:txBody>
          <a:bodyPr/>
          <a:lstStyle/>
          <a:p>
            <a:pPr algn="l"/>
            <a:r>
              <a:rPr lang="en-US" altLang="en-US" sz="3200" b="1" dirty="0"/>
              <a:t>Edge Linking and Boundary Detection</a:t>
            </a:r>
          </a:p>
        </p:txBody>
      </p:sp>
      <p:sp>
        <p:nvSpPr>
          <p:cNvPr id="718851" name="Rectangle 3">
            <a:extLst>
              <a:ext uri="{FF2B5EF4-FFF2-40B4-BE49-F238E27FC236}">
                <a16:creationId xmlns:a16="http://schemas.microsoft.com/office/drawing/2014/main" id="{ED8AF595-753E-BE9A-DD31-3AFE540F87B1}"/>
              </a:ext>
            </a:extLst>
          </p:cNvPr>
          <p:cNvSpPr>
            <a:spLocks noGrp="1" noRot="1" noChangeArrowheads="1"/>
          </p:cNvSpPr>
          <p:nvPr>
            <p:ph type="body" idx="1"/>
          </p:nvPr>
        </p:nvSpPr>
        <p:spPr>
          <a:xfrm>
            <a:off x="1371600" y="1295400"/>
            <a:ext cx="9753600" cy="4525963"/>
          </a:xfrm>
        </p:spPr>
        <p:txBody>
          <a:bodyPr/>
          <a:lstStyle/>
          <a:p>
            <a:r>
              <a:rPr lang="en-US" altLang="en-US" sz="2400" dirty="0"/>
              <a:t>Edge detection typically is followed by linking algorithms designed to assemble edge pixels into meaningful edges and/or region boundaries</a:t>
            </a:r>
          </a:p>
          <a:p>
            <a:endParaRPr lang="en-US" altLang="en-US" sz="2400" dirty="0"/>
          </a:p>
          <a:p>
            <a:r>
              <a:rPr lang="en-US" altLang="en-US" sz="2400" dirty="0"/>
              <a:t>Three approaches to edge linking</a:t>
            </a:r>
          </a:p>
          <a:p>
            <a:pPr marL="457200" indent="-457200">
              <a:buFont typeface="+mj-lt"/>
              <a:buAutoNum type="arabicPeriod"/>
            </a:pPr>
            <a:r>
              <a:rPr lang="en-US" altLang="en-US" sz="2400" dirty="0"/>
              <a:t>    </a:t>
            </a:r>
            <a:r>
              <a:rPr lang="en-US" altLang="en-US" sz="2400" b="1" dirty="0"/>
              <a:t>Local processing</a:t>
            </a:r>
          </a:p>
          <a:p>
            <a:pPr marL="457200" indent="-457200">
              <a:buFont typeface="+mj-lt"/>
              <a:buAutoNum type="arabicPeriod"/>
            </a:pPr>
            <a:r>
              <a:rPr lang="en-US" altLang="en-US" sz="2400" b="1" dirty="0"/>
              <a:t>    Regional processing</a:t>
            </a:r>
          </a:p>
          <a:p>
            <a:pPr marL="457200" indent="-457200">
              <a:buFont typeface="+mj-lt"/>
              <a:buAutoNum type="arabicPeriod"/>
            </a:pPr>
            <a:r>
              <a:rPr lang="en-US" altLang="en-US" sz="2400" b="1" dirty="0"/>
              <a:t>    Global processing</a:t>
            </a:r>
          </a:p>
        </p:txBody>
      </p:sp>
    </p:spTree>
    <p:extLst>
      <p:ext uri="{BB962C8B-B14F-4D97-AF65-F5344CB8AC3E}">
        <p14:creationId xmlns:p14="http://schemas.microsoft.com/office/powerpoint/2010/main" val="3786299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3E1AAAB-5E16-4CD1-4611-5F3FC48C094D}"/>
              </a:ext>
            </a:extLst>
          </p:cNvPr>
          <p:cNvSpPr>
            <a:spLocks noGrp="1"/>
          </p:cNvSpPr>
          <p:nvPr>
            <p:ph type="dt" sz="half" idx="10"/>
          </p:nvPr>
        </p:nvSpPr>
        <p:spPr/>
        <p:txBody>
          <a:bodyPr/>
          <a:lstStyle/>
          <a:p>
            <a:fld id="{F3C33E31-1195-4509-888A-FF989C87F40A}" type="datetime1">
              <a:rPr lang="en-US" altLang="en-US"/>
              <a:pPr/>
              <a:t>3/22/2024</a:t>
            </a:fld>
            <a:endParaRPr lang="en-US" altLang="en-US"/>
          </a:p>
        </p:txBody>
      </p:sp>
      <p:sp>
        <p:nvSpPr>
          <p:cNvPr id="3" name="Slide Number Placeholder 5">
            <a:extLst>
              <a:ext uri="{FF2B5EF4-FFF2-40B4-BE49-F238E27FC236}">
                <a16:creationId xmlns:a16="http://schemas.microsoft.com/office/drawing/2014/main" id="{D9580379-5402-05C9-B30D-D4AC05BC18C5}"/>
              </a:ext>
            </a:extLst>
          </p:cNvPr>
          <p:cNvSpPr>
            <a:spLocks noGrp="1"/>
          </p:cNvSpPr>
          <p:nvPr>
            <p:ph type="sldNum" sz="quarter" idx="12"/>
          </p:nvPr>
        </p:nvSpPr>
        <p:spPr/>
        <p:txBody>
          <a:bodyPr/>
          <a:lstStyle/>
          <a:p>
            <a:fld id="{C70FF12E-83A5-4045-8F60-E4ABEED1F4E7}" type="slidenum">
              <a:rPr lang="en-US" altLang="en-US"/>
              <a:pPr/>
              <a:t>57</a:t>
            </a:fld>
            <a:endParaRPr lang="en-US" altLang="en-US"/>
          </a:p>
        </p:txBody>
      </p:sp>
      <p:sp>
        <p:nvSpPr>
          <p:cNvPr id="719874" name="Rectangle 2">
            <a:extLst>
              <a:ext uri="{FF2B5EF4-FFF2-40B4-BE49-F238E27FC236}">
                <a16:creationId xmlns:a16="http://schemas.microsoft.com/office/drawing/2014/main" id="{1CAD68C8-5934-88ED-92D4-CC21B2B5B130}"/>
              </a:ext>
            </a:extLst>
          </p:cNvPr>
          <p:cNvSpPr>
            <a:spLocks noGrp="1" noRot="1" noChangeArrowheads="1"/>
          </p:cNvSpPr>
          <p:nvPr>
            <p:ph type="title"/>
          </p:nvPr>
        </p:nvSpPr>
        <p:spPr/>
        <p:txBody>
          <a:bodyPr/>
          <a:lstStyle/>
          <a:p>
            <a:pPr algn="l"/>
            <a:r>
              <a:rPr lang="en-US" altLang="en-US" sz="3200" b="1" dirty="0"/>
              <a:t>Local Processing</a:t>
            </a:r>
          </a:p>
        </p:txBody>
      </p:sp>
      <p:sp>
        <p:nvSpPr>
          <p:cNvPr id="719875" name="Rectangle 3">
            <a:extLst>
              <a:ext uri="{FF2B5EF4-FFF2-40B4-BE49-F238E27FC236}">
                <a16:creationId xmlns:a16="http://schemas.microsoft.com/office/drawing/2014/main" id="{67D927D3-9649-859D-A7F1-918989BAC4BF}"/>
              </a:ext>
            </a:extLst>
          </p:cNvPr>
          <p:cNvSpPr>
            <a:spLocks noGrp="1" noRot="1" noChangeArrowheads="1"/>
          </p:cNvSpPr>
          <p:nvPr>
            <p:ph type="body" idx="1"/>
          </p:nvPr>
        </p:nvSpPr>
        <p:spPr/>
        <p:txBody>
          <a:bodyPr/>
          <a:lstStyle/>
          <a:p>
            <a:r>
              <a:rPr lang="en-US" altLang="en-US" sz="2400" dirty="0"/>
              <a:t>Analyze the characteristics of pixels in a small neighborhood about every point (</a:t>
            </a:r>
            <a:r>
              <a:rPr lang="en-US" altLang="en-US" sz="2400" dirty="0" err="1"/>
              <a:t>x,y</a:t>
            </a:r>
            <a:r>
              <a:rPr lang="en-US" altLang="en-US" sz="2400" dirty="0"/>
              <a:t>) that has been declared an edge point </a:t>
            </a:r>
          </a:p>
          <a:p>
            <a:endParaRPr lang="en-US" altLang="en-US" sz="2400" dirty="0"/>
          </a:p>
          <a:p>
            <a:r>
              <a:rPr lang="en-US" altLang="en-US" sz="2400" dirty="0"/>
              <a:t>All points that similar according to predefined criteria are linked, forming an edge of pixels.</a:t>
            </a:r>
          </a:p>
          <a:p>
            <a:pPr>
              <a:buFont typeface="Arial" panose="020B0604020202020204" pitchFamily="34" charset="0"/>
              <a:buNone/>
            </a:pPr>
            <a:r>
              <a:rPr lang="en-US" altLang="en-US" sz="2400" dirty="0"/>
              <a:t>   Establishing similarity: (1) the strength (magnitude) and (2) the direction of the gradient vector. </a:t>
            </a:r>
          </a:p>
          <a:p>
            <a:pPr>
              <a:buFont typeface="Arial" panose="020B0604020202020204" pitchFamily="34" charset="0"/>
              <a:buNone/>
            </a:pPr>
            <a:r>
              <a:rPr lang="en-US" altLang="en-US" sz="2400" dirty="0"/>
              <a:t>    A pixel with coordinates (</a:t>
            </a:r>
            <a:r>
              <a:rPr lang="en-US" altLang="en-US" sz="2400" dirty="0" err="1"/>
              <a:t>s,t</a:t>
            </a:r>
            <a:r>
              <a:rPr lang="en-US" altLang="en-US" sz="2400" dirty="0"/>
              <a:t>) in </a:t>
            </a:r>
            <a:r>
              <a:rPr lang="en-US" altLang="en-US" sz="2400" dirty="0" err="1"/>
              <a:t>S</a:t>
            </a:r>
            <a:r>
              <a:rPr lang="en-US" altLang="en-US" sz="2400" baseline="-25000" dirty="0" err="1"/>
              <a:t>xy</a:t>
            </a:r>
            <a:r>
              <a:rPr lang="en-US" altLang="en-US" sz="2400" dirty="0"/>
              <a:t> is linked to the pixel at (</a:t>
            </a:r>
            <a:r>
              <a:rPr lang="en-US" altLang="en-US" sz="2400" dirty="0" err="1"/>
              <a:t>x,y</a:t>
            </a:r>
            <a:r>
              <a:rPr lang="en-US" altLang="en-US" sz="2400" dirty="0"/>
              <a:t>) if both magnitude and direction criteria are satisfied.</a:t>
            </a:r>
          </a:p>
          <a:p>
            <a:pPr>
              <a:buFont typeface="Arial" panose="020B0604020202020204" pitchFamily="34" charset="0"/>
              <a:buNone/>
            </a:pPr>
            <a:endParaRPr lang="en-US" altLang="en-US" sz="2400" dirty="0"/>
          </a:p>
        </p:txBody>
      </p:sp>
    </p:spTree>
    <p:extLst>
      <p:ext uri="{BB962C8B-B14F-4D97-AF65-F5344CB8AC3E}">
        <p14:creationId xmlns:p14="http://schemas.microsoft.com/office/powerpoint/2010/main" val="713272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9875">
                                            <p:txEl>
                                              <p:pRg st="4" end="4"/>
                                            </p:txEl>
                                          </p:spTgt>
                                        </p:tgtEl>
                                        <p:attrNameLst>
                                          <p:attrName>style.visibility</p:attrName>
                                        </p:attrNameLst>
                                      </p:cBhvr>
                                      <p:to>
                                        <p:strVal val="visible"/>
                                      </p:to>
                                    </p:set>
                                    <p:animEffect transition="in" filter="blinds(horizontal)">
                                      <p:cBhvr>
                                        <p:cTn id="7" dur="500"/>
                                        <p:tgtEl>
                                          <p:spTgt spid="7198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5528A19-5A11-6E41-6DBA-FD018EF44E66}"/>
              </a:ext>
            </a:extLst>
          </p:cNvPr>
          <p:cNvSpPr>
            <a:spLocks noGrp="1"/>
          </p:cNvSpPr>
          <p:nvPr>
            <p:ph type="dt" sz="half" idx="10"/>
          </p:nvPr>
        </p:nvSpPr>
        <p:spPr/>
        <p:txBody>
          <a:bodyPr/>
          <a:lstStyle/>
          <a:p>
            <a:fld id="{26CFCD2A-6F61-4A17-A172-AD500225AAB0}" type="datetime1">
              <a:rPr lang="en-US" altLang="en-US"/>
              <a:pPr/>
              <a:t>3/22/2024</a:t>
            </a:fld>
            <a:endParaRPr lang="en-US" altLang="en-US"/>
          </a:p>
        </p:txBody>
      </p:sp>
      <p:sp>
        <p:nvSpPr>
          <p:cNvPr id="3" name="Slide Number Placeholder 5">
            <a:extLst>
              <a:ext uri="{FF2B5EF4-FFF2-40B4-BE49-F238E27FC236}">
                <a16:creationId xmlns:a16="http://schemas.microsoft.com/office/drawing/2014/main" id="{2CA539C1-E1BE-A3F6-3A14-E3295BBEA8D0}"/>
              </a:ext>
            </a:extLst>
          </p:cNvPr>
          <p:cNvSpPr>
            <a:spLocks noGrp="1"/>
          </p:cNvSpPr>
          <p:nvPr>
            <p:ph type="sldNum" sz="quarter" idx="12"/>
          </p:nvPr>
        </p:nvSpPr>
        <p:spPr/>
        <p:txBody>
          <a:bodyPr/>
          <a:lstStyle/>
          <a:p>
            <a:fld id="{AF32739D-9BF4-4003-9C3E-63E97E385844}" type="slidenum">
              <a:rPr lang="en-US" altLang="en-US"/>
              <a:pPr/>
              <a:t>58</a:t>
            </a:fld>
            <a:endParaRPr lang="en-US" altLang="en-US"/>
          </a:p>
        </p:txBody>
      </p:sp>
      <p:sp>
        <p:nvSpPr>
          <p:cNvPr id="721922" name="Rectangle 2">
            <a:extLst>
              <a:ext uri="{FF2B5EF4-FFF2-40B4-BE49-F238E27FC236}">
                <a16:creationId xmlns:a16="http://schemas.microsoft.com/office/drawing/2014/main" id="{C18A1121-D685-7F59-8477-23A195A10193}"/>
              </a:ext>
            </a:extLst>
          </p:cNvPr>
          <p:cNvSpPr>
            <a:spLocks noGrp="1" noRot="1" noChangeArrowheads="1"/>
          </p:cNvSpPr>
          <p:nvPr>
            <p:ph type="title"/>
          </p:nvPr>
        </p:nvSpPr>
        <p:spPr>
          <a:xfrm>
            <a:off x="15240" y="15240"/>
            <a:ext cx="4033520" cy="1143000"/>
          </a:xfrm>
        </p:spPr>
        <p:txBody>
          <a:bodyPr/>
          <a:lstStyle/>
          <a:p>
            <a:r>
              <a:rPr lang="en-US" altLang="en-US" sz="3200" b="1" dirty="0"/>
              <a:t>Local Processing</a:t>
            </a:r>
          </a:p>
        </p:txBody>
      </p:sp>
      <p:graphicFrame>
        <p:nvGraphicFramePr>
          <p:cNvPr id="721924" name="Object 4">
            <a:extLst>
              <a:ext uri="{FF2B5EF4-FFF2-40B4-BE49-F238E27FC236}">
                <a16:creationId xmlns:a16="http://schemas.microsoft.com/office/drawing/2014/main" id="{8515C4F1-0D68-7BE0-F4A7-2CC3770005D2}"/>
              </a:ext>
            </a:extLst>
          </p:cNvPr>
          <p:cNvGraphicFramePr>
            <a:graphicFrameLocks noChangeAspect="1"/>
          </p:cNvGraphicFramePr>
          <p:nvPr>
            <p:extLst>
              <p:ext uri="{D42A27DB-BD31-4B8C-83A1-F6EECF244321}">
                <p14:modId xmlns:p14="http://schemas.microsoft.com/office/powerpoint/2010/main" val="1513639659"/>
              </p:ext>
            </p:extLst>
          </p:nvPr>
        </p:nvGraphicFramePr>
        <p:xfrm>
          <a:off x="1752600" y="883285"/>
          <a:ext cx="8032750" cy="3167062"/>
        </p:xfrm>
        <a:graphic>
          <a:graphicData uri="http://schemas.openxmlformats.org/presentationml/2006/ole">
            <mc:AlternateContent xmlns:mc="http://schemas.openxmlformats.org/markup-compatibility/2006">
              <mc:Choice xmlns:v="urn:schemas-microsoft-com:vml" Requires="v">
                <p:oleObj name="Equation" r:id="rId2" imgW="3543120" imgH="1396800" progId="Equation.DSMT4">
                  <p:embed/>
                </p:oleObj>
              </mc:Choice>
              <mc:Fallback>
                <p:oleObj name="Equation" r:id="rId2" imgW="3543120" imgH="1396800" progId="Equation.DSMT4">
                  <p:embed/>
                  <p:pic>
                    <p:nvPicPr>
                      <p:cNvPr id="721924" name="Object 4">
                        <a:extLst>
                          <a:ext uri="{FF2B5EF4-FFF2-40B4-BE49-F238E27FC236}">
                            <a16:creationId xmlns:a16="http://schemas.microsoft.com/office/drawing/2014/main" id="{8515C4F1-0D68-7BE0-F4A7-2CC377000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883285"/>
                        <a:ext cx="8032750" cy="316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1925" name="Object 5">
            <a:extLst>
              <a:ext uri="{FF2B5EF4-FFF2-40B4-BE49-F238E27FC236}">
                <a16:creationId xmlns:a16="http://schemas.microsoft.com/office/drawing/2014/main" id="{49F54D15-008F-5E47-8FDB-A773FBA0B463}"/>
              </a:ext>
            </a:extLst>
          </p:cNvPr>
          <p:cNvGraphicFramePr>
            <a:graphicFrameLocks noGrp="1" noChangeAspect="1"/>
          </p:cNvGraphicFramePr>
          <p:nvPr>
            <p:ph idx="1"/>
            <p:extLst>
              <p:ext uri="{D42A27DB-BD31-4B8C-83A1-F6EECF244321}">
                <p14:modId xmlns:p14="http://schemas.microsoft.com/office/powerpoint/2010/main" val="681294786"/>
              </p:ext>
            </p:extLst>
          </p:nvPr>
        </p:nvGraphicFramePr>
        <p:xfrm>
          <a:off x="1752600" y="3527267"/>
          <a:ext cx="7950200" cy="1971675"/>
        </p:xfrm>
        <a:graphic>
          <a:graphicData uri="http://schemas.openxmlformats.org/presentationml/2006/ole">
            <mc:AlternateContent xmlns:mc="http://schemas.openxmlformats.org/markup-compatibility/2006">
              <mc:Choice xmlns:v="urn:schemas-microsoft-com:vml" Requires="v">
                <p:oleObj name="Equation" r:id="rId4" imgW="3708360" imgH="914400" progId="Equation.DSMT4">
                  <p:embed/>
                </p:oleObj>
              </mc:Choice>
              <mc:Fallback>
                <p:oleObj name="Equation" r:id="rId4" imgW="3708360" imgH="914400" progId="Equation.DSMT4">
                  <p:embed/>
                  <p:pic>
                    <p:nvPicPr>
                      <p:cNvPr id="721925" name="Object 5">
                        <a:extLst>
                          <a:ext uri="{FF2B5EF4-FFF2-40B4-BE49-F238E27FC236}">
                            <a16:creationId xmlns:a16="http://schemas.microsoft.com/office/drawing/2014/main" id="{49F54D15-008F-5E47-8FDB-A773FBA0B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527267"/>
                        <a:ext cx="7950200" cy="1971675"/>
                      </a:xfrm>
                      <a:prstGeom prst="rect">
                        <a:avLst/>
                      </a:prstGeom>
                      <a:noFill/>
                      <a:ln>
                        <a:noFill/>
                      </a:ln>
                      <a:effectLst/>
                    </p:spPr>
                  </p:pic>
                </p:oleObj>
              </mc:Fallback>
            </mc:AlternateContent>
          </a:graphicData>
        </a:graphic>
      </p:graphicFrame>
      <p:pic>
        <p:nvPicPr>
          <p:cNvPr id="7" name="Picture 6">
            <a:extLst>
              <a:ext uri="{FF2B5EF4-FFF2-40B4-BE49-F238E27FC236}">
                <a16:creationId xmlns:a16="http://schemas.microsoft.com/office/drawing/2014/main" id="{12B41409-0A7F-274C-40CB-BC7DC39DD2B9}"/>
              </a:ext>
            </a:extLst>
          </p:cNvPr>
          <p:cNvPicPr>
            <a:picLocks noChangeAspect="1"/>
          </p:cNvPicPr>
          <p:nvPr/>
        </p:nvPicPr>
        <p:blipFill>
          <a:blip r:embed="rId6"/>
          <a:stretch>
            <a:fillRect/>
          </a:stretch>
        </p:blipFill>
        <p:spPr>
          <a:xfrm>
            <a:off x="1705610" y="5029200"/>
            <a:ext cx="8886190" cy="1524000"/>
          </a:xfrm>
          <a:prstGeom prst="rect">
            <a:avLst/>
          </a:prstGeom>
        </p:spPr>
      </p:pic>
    </p:spTree>
    <p:extLst>
      <p:ext uri="{BB962C8B-B14F-4D97-AF65-F5344CB8AC3E}">
        <p14:creationId xmlns:p14="http://schemas.microsoft.com/office/powerpoint/2010/main" val="671900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721925"/>
                                        </p:tgtEl>
                                        <p:attrNameLst>
                                          <p:attrName>style.visibility</p:attrName>
                                        </p:attrNameLst>
                                      </p:cBhvr>
                                      <p:to>
                                        <p:strVal val="visible"/>
                                      </p:to>
                                    </p:set>
                                    <p:animEffect transition="in" filter="diamond(in)">
                                      <p:cBhvr>
                                        <p:cTn id="7" dur="2000"/>
                                        <p:tgtEl>
                                          <p:spTgt spid="72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1C833AB-BF04-BAF7-83AA-1F2F45E418CF}"/>
              </a:ext>
            </a:extLst>
          </p:cNvPr>
          <p:cNvSpPr>
            <a:spLocks noGrp="1"/>
          </p:cNvSpPr>
          <p:nvPr>
            <p:ph type="dt" sz="half" idx="10"/>
          </p:nvPr>
        </p:nvSpPr>
        <p:spPr/>
        <p:txBody>
          <a:bodyPr/>
          <a:lstStyle/>
          <a:p>
            <a:fld id="{5C405FF1-4916-4010-AF38-A30DD9B703A2}" type="datetime1">
              <a:rPr lang="en-US" altLang="en-US"/>
              <a:pPr/>
              <a:t>3/22/2024</a:t>
            </a:fld>
            <a:endParaRPr lang="en-US" altLang="en-US"/>
          </a:p>
        </p:txBody>
      </p:sp>
      <p:sp>
        <p:nvSpPr>
          <p:cNvPr id="3" name="Slide Number Placeholder 5">
            <a:extLst>
              <a:ext uri="{FF2B5EF4-FFF2-40B4-BE49-F238E27FC236}">
                <a16:creationId xmlns:a16="http://schemas.microsoft.com/office/drawing/2014/main" id="{D63C3585-67E7-81B2-0815-5CE361294CA4}"/>
              </a:ext>
            </a:extLst>
          </p:cNvPr>
          <p:cNvSpPr>
            <a:spLocks noGrp="1"/>
          </p:cNvSpPr>
          <p:nvPr>
            <p:ph type="sldNum" sz="quarter" idx="12"/>
          </p:nvPr>
        </p:nvSpPr>
        <p:spPr/>
        <p:txBody>
          <a:bodyPr/>
          <a:lstStyle/>
          <a:p>
            <a:fld id="{593105FF-290B-4E3B-AB8E-1826BFEB0D70}" type="slidenum">
              <a:rPr lang="en-US" altLang="en-US"/>
              <a:pPr/>
              <a:t>59</a:t>
            </a:fld>
            <a:endParaRPr lang="en-US" altLang="en-US"/>
          </a:p>
        </p:txBody>
      </p:sp>
      <p:pic>
        <p:nvPicPr>
          <p:cNvPr id="5" name="Picture 4">
            <a:extLst>
              <a:ext uri="{FF2B5EF4-FFF2-40B4-BE49-F238E27FC236}">
                <a16:creationId xmlns:a16="http://schemas.microsoft.com/office/drawing/2014/main" id="{06102ED3-6C3D-3355-5950-DACC69987535}"/>
              </a:ext>
            </a:extLst>
          </p:cNvPr>
          <p:cNvPicPr>
            <a:picLocks noChangeAspect="1"/>
          </p:cNvPicPr>
          <p:nvPr/>
        </p:nvPicPr>
        <p:blipFill>
          <a:blip r:embed="rId2"/>
          <a:stretch>
            <a:fillRect/>
          </a:stretch>
        </p:blipFill>
        <p:spPr>
          <a:xfrm>
            <a:off x="1752600" y="685800"/>
            <a:ext cx="9601200" cy="5670551"/>
          </a:xfrm>
          <a:prstGeom prst="rect">
            <a:avLst/>
          </a:prstGeom>
        </p:spPr>
      </p:pic>
    </p:spTree>
    <p:extLst>
      <p:ext uri="{BB962C8B-B14F-4D97-AF65-F5344CB8AC3E}">
        <p14:creationId xmlns:p14="http://schemas.microsoft.com/office/powerpoint/2010/main" val="3091286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563562"/>
          </a:xfrm>
        </p:spPr>
        <p:txBody>
          <a:bodyPr>
            <a:normAutofit/>
          </a:bodyPr>
          <a:lstStyle/>
          <a:p>
            <a:pPr algn="l"/>
            <a:r>
              <a:rPr lang="en-US" sz="2400" b="1" dirty="0">
                <a:solidFill>
                  <a:srgbClr val="FF0000"/>
                </a:solidFill>
                <a:latin typeface="Times New Roman" pitchFamily="18" charset="0"/>
                <a:cs typeface="Times New Roman" pitchFamily="18" charset="0"/>
              </a:rPr>
              <a:t>Back ground</a:t>
            </a:r>
          </a:p>
        </p:txBody>
      </p:sp>
      <p:sp>
        <p:nvSpPr>
          <p:cNvPr id="3" name="Content Placeholder 2"/>
          <p:cNvSpPr>
            <a:spLocks noGrp="1"/>
          </p:cNvSpPr>
          <p:nvPr>
            <p:ph idx="1"/>
          </p:nvPr>
        </p:nvSpPr>
        <p:spPr>
          <a:xfrm>
            <a:off x="1905000" y="533400"/>
            <a:ext cx="8534400" cy="6324600"/>
          </a:xfrm>
        </p:spPr>
        <p:txBody>
          <a:bodyPr>
            <a:noAutofit/>
          </a:bodyPr>
          <a:lstStyle/>
          <a:p>
            <a:pPr algn="just">
              <a:lnSpc>
                <a:spcPct val="150000"/>
              </a:lnSpc>
            </a:pPr>
            <a:r>
              <a:rPr lang="en-US" sz="2000" dirty="0">
                <a:latin typeface="Times New Roman" pitchFamily="18" charset="0"/>
                <a:cs typeface="Times New Roman" pitchFamily="18" charset="0"/>
              </a:rPr>
              <a:t>Since averaging(smoothing) is analogous to integration, and hence local changes in intensity can be detected using derivatives. </a:t>
            </a:r>
          </a:p>
          <a:p>
            <a:pPr algn="just">
              <a:lnSpc>
                <a:spcPct val="150000"/>
              </a:lnSpc>
            </a:pPr>
            <a:r>
              <a:rPr lang="en-US" sz="2000" dirty="0">
                <a:latin typeface="Times New Roman" pitchFamily="18" charset="0"/>
                <a:cs typeface="Times New Roman" pitchFamily="18" charset="0"/>
              </a:rPr>
              <a:t>First and second order derivatives are particularly well suited for this purpose.</a:t>
            </a:r>
          </a:p>
          <a:p>
            <a:pPr algn="just">
              <a:lnSpc>
                <a:spcPct val="150000"/>
              </a:lnSpc>
            </a:pPr>
            <a:r>
              <a:rPr lang="en-US" sz="2000" dirty="0">
                <a:latin typeface="Times New Roman" pitchFamily="18" charset="0"/>
                <a:cs typeface="Times New Roman" pitchFamily="18" charset="0"/>
              </a:rPr>
              <a:t>The derivatives of a digital function are defined in terms of differences.</a:t>
            </a:r>
          </a:p>
          <a:p>
            <a:pPr algn="just">
              <a:lnSpc>
                <a:spcPct val="150000"/>
              </a:lnSpc>
            </a:pPr>
            <a:endParaRPr lang="en-US" sz="2000" dirty="0">
              <a:latin typeface="Times New Roman" pitchFamily="18" charset="0"/>
              <a:cs typeface="Times New Roman" pitchFamily="18" charset="0"/>
            </a:endParaRPr>
          </a:p>
          <a:p>
            <a:pPr algn="just">
              <a:lnSpc>
                <a:spcPct val="150000"/>
              </a:lnSpc>
              <a:buNone/>
            </a:pPr>
            <a:r>
              <a:rPr lang="en-US" sz="2000" u="sng" dirty="0">
                <a:latin typeface="Times New Roman" pitchFamily="18" charset="0"/>
                <a:cs typeface="Times New Roman" pitchFamily="18" charset="0"/>
              </a:rPr>
              <a:t>Definition for a first derivative:</a:t>
            </a:r>
          </a:p>
          <a:p>
            <a:pPr algn="just">
              <a:lnSpc>
                <a:spcPct val="150000"/>
              </a:lnSpc>
            </a:pPr>
            <a:r>
              <a:rPr lang="en-US" sz="2000" dirty="0">
                <a:latin typeface="Times New Roman" pitchFamily="18" charset="0"/>
                <a:cs typeface="Times New Roman" pitchFamily="18" charset="0"/>
              </a:rPr>
              <a:t>Must be zero in flat segments</a:t>
            </a:r>
          </a:p>
          <a:p>
            <a:pPr algn="just">
              <a:lnSpc>
                <a:spcPct val="150000"/>
              </a:lnSpc>
            </a:pPr>
            <a:r>
              <a:rPr lang="en-US" sz="2000" dirty="0">
                <a:latin typeface="Times New Roman" pitchFamily="18" charset="0"/>
                <a:cs typeface="Times New Roman" pitchFamily="18" charset="0"/>
              </a:rPr>
              <a:t>Must be nonzero at the onset of a gray-level step or ramp; and</a:t>
            </a:r>
          </a:p>
          <a:p>
            <a:pPr algn="just">
              <a:lnSpc>
                <a:spcPct val="150000"/>
              </a:lnSpc>
            </a:pPr>
            <a:r>
              <a:rPr lang="en-US" sz="2000" dirty="0">
                <a:latin typeface="Times New Roman" pitchFamily="18" charset="0"/>
                <a:cs typeface="Times New Roman" pitchFamily="18" charset="0"/>
              </a:rPr>
              <a:t>Must be nonzero along ramps.</a:t>
            </a:r>
          </a:p>
          <a:p>
            <a:pPr algn="just">
              <a:lnSpc>
                <a:spcPct val="150000"/>
              </a:lnSpc>
            </a:pPr>
            <a:r>
              <a:rPr lang="en-US" sz="2000" dirty="0">
                <a:latin typeface="Times New Roman" pitchFamily="18" charset="0"/>
                <a:cs typeface="Times New Roman" pitchFamily="18" charset="0"/>
              </a:rPr>
              <a:t>A basic definition of the first-order derivative of a one-dimensional function f(x) is </a:t>
            </a:r>
            <a:endParaRPr lang="en-US" sz="2400" dirty="0">
              <a:latin typeface="Times New Roman" pitchFamily="18" charset="0"/>
              <a:cs typeface="Times New Roman" pitchFamily="18" charset="0"/>
            </a:endParaRPr>
          </a:p>
          <a:p>
            <a:pPr algn="just">
              <a:lnSpc>
                <a:spcPct val="150000"/>
              </a:lnSpc>
              <a:buNone/>
            </a:pPr>
            <a:endParaRPr lang="en-US" sz="2400" dirty="0">
              <a:latin typeface="Times New Roman" pitchFamily="18" charset="0"/>
              <a:cs typeface="Times New Roman" pitchFamily="18" charset="0"/>
            </a:endParaRPr>
          </a:p>
          <a:p>
            <a:pPr algn="just">
              <a:lnSpc>
                <a:spcPct val="150000"/>
              </a:lnSpc>
              <a:buNone/>
            </a:pPr>
            <a:endParaRPr lang="en-US" sz="2400" u="sng" dirty="0">
              <a:latin typeface="Times New Roman" pitchFamily="18" charset="0"/>
              <a:cs typeface="Times New Roman" pitchFamily="18" charset="0"/>
            </a:endParaRPr>
          </a:p>
        </p:txBody>
      </p:sp>
      <p:graphicFrame>
        <p:nvGraphicFramePr>
          <p:cNvPr id="3075" name="Object 3"/>
          <p:cNvGraphicFramePr>
            <a:graphicFrameLocks noChangeAspect="1"/>
          </p:cNvGraphicFramePr>
          <p:nvPr/>
        </p:nvGraphicFramePr>
        <p:xfrm>
          <a:off x="3810001" y="5791200"/>
          <a:ext cx="3217863" cy="685800"/>
        </p:xfrm>
        <a:graphic>
          <a:graphicData uri="http://schemas.openxmlformats.org/presentationml/2006/ole">
            <mc:AlternateContent xmlns:mc="http://schemas.openxmlformats.org/markup-compatibility/2006">
              <mc:Choice xmlns:v="urn:schemas-microsoft-com:vml" Requires="v">
                <p:oleObj name="Equation" r:id="rId2" imgW="1282680" imgH="393480" progId="Equation.3">
                  <p:embed/>
                </p:oleObj>
              </mc:Choice>
              <mc:Fallback>
                <p:oleObj name="Equation" r:id="rId2" imgW="1282680" imgH="393480" progId="Equation.3">
                  <p:embed/>
                  <p:pic>
                    <p:nvPicPr>
                      <p:cNvPr id="30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5791200"/>
                        <a:ext cx="321786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3329-054F-6C4C-0E03-FBF5C3532715}"/>
              </a:ext>
            </a:extLst>
          </p:cNvPr>
          <p:cNvSpPr>
            <a:spLocks noGrp="1"/>
          </p:cNvSpPr>
          <p:nvPr>
            <p:ph type="title"/>
          </p:nvPr>
        </p:nvSpPr>
        <p:spPr/>
        <p:txBody>
          <a:bodyPr/>
          <a:lstStyle/>
          <a:p>
            <a:pPr algn="l"/>
            <a:r>
              <a:rPr lang="en-GB" dirty="0"/>
              <a:t>Region processing ( Polygonization)</a:t>
            </a:r>
            <a:endParaRPr lang="en-IN" dirty="0"/>
          </a:p>
        </p:txBody>
      </p:sp>
      <p:sp>
        <p:nvSpPr>
          <p:cNvPr id="4" name="Slide Number Placeholder 3">
            <a:extLst>
              <a:ext uri="{FF2B5EF4-FFF2-40B4-BE49-F238E27FC236}">
                <a16:creationId xmlns:a16="http://schemas.microsoft.com/office/drawing/2014/main" id="{2075E323-645D-1C5F-415E-067A3C8EBF33}"/>
              </a:ext>
            </a:extLst>
          </p:cNvPr>
          <p:cNvSpPr>
            <a:spLocks noGrp="1"/>
          </p:cNvSpPr>
          <p:nvPr>
            <p:ph type="sldNum" sz="quarter" idx="12"/>
          </p:nvPr>
        </p:nvSpPr>
        <p:spPr/>
        <p:txBody>
          <a:bodyPr/>
          <a:lstStyle/>
          <a:p>
            <a:fld id="{B6F15528-21DE-4FAA-801E-634DDDAF4B2B}" type="slidenum">
              <a:rPr lang="en-US" smtClean="0"/>
              <a:pPr/>
              <a:t>60</a:t>
            </a:fld>
            <a:endParaRPr lang="en-US"/>
          </a:p>
        </p:txBody>
      </p:sp>
      <p:pic>
        <p:nvPicPr>
          <p:cNvPr id="6" name="Picture 5">
            <a:extLst>
              <a:ext uri="{FF2B5EF4-FFF2-40B4-BE49-F238E27FC236}">
                <a16:creationId xmlns:a16="http://schemas.microsoft.com/office/drawing/2014/main" id="{AB6B1F23-3D3A-DC25-3338-FC0EAD76A6B0}"/>
              </a:ext>
            </a:extLst>
          </p:cNvPr>
          <p:cNvPicPr>
            <a:picLocks noChangeAspect="1"/>
          </p:cNvPicPr>
          <p:nvPr/>
        </p:nvPicPr>
        <p:blipFill>
          <a:blip r:embed="rId2"/>
          <a:stretch>
            <a:fillRect/>
          </a:stretch>
        </p:blipFill>
        <p:spPr>
          <a:xfrm>
            <a:off x="1447800" y="1625507"/>
            <a:ext cx="9296399" cy="4546693"/>
          </a:xfrm>
          <a:prstGeom prst="rect">
            <a:avLst/>
          </a:prstGeom>
        </p:spPr>
      </p:pic>
    </p:spTree>
    <p:extLst>
      <p:ext uri="{BB962C8B-B14F-4D97-AF65-F5344CB8AC3E}">
        <p14:creationId xmlns:p14="http://schemas.microsoft.com/office/powerpoint/2010/main" val="3739603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3CDD35A-0FB6-AA0A-ECBF-C4390C9220CA}"/>
              </a:ext>
            </a:extLst>
          </p:cNvPr>
          <p:cNvSpPr>
            <a:spLocks noGrp="1"/>
          </p:cNvSpPr>
          <p:nvPr>
            <p:ph type="dt" sz="half" idx="10"/>
          </p:nvPr>
        </p:nvSpPr>
        <p:spPr/>
        <p:txBody>
          <a:bodyPr/>
          <a:lstStyle/>
          <a:p>
            <a:fld id="{454E5BE3-D4FC-461E-B9F4-BC8C822C33EC}" type="datetime1">
              <a:rPr lang="en-US" altLang="en-US"/>
              <a:pPr/>
              <a:t>3/22/2024</a:t>
            </a:fld>
            <a:endParaRPr lang="en-US" altLang="en-US"/>
          </a:p>
        </p:txBody>
      </p:sp>
      <p:sp>
        <p:nvSpPr>
          <p:cNvPr id="3" name="Slide Number Placeholder 5">
            <a:extLst>
              <a:ext uri="{FF2B5EF4-FFF2-40B4-BE49-F238E27FC236}">
                <a16:creationId xmlns:a16="http://schemas.microsoft.com/office/drawing/2014/main" id="{85C35B04-2C16-DD2F-3FCB-59E308B72B8D}"/>
              </a:ext>
            </a:extLst>
          </p:cNvPr>
          <p:cNvSpPr>
            <a:spLocks noGrp="1"/>
          </p:cNvSpPr>
          <p:nvPr>
            <p:ph type="sldNum" sz="quarter" idx="12"/>
          </p:nvPr>
        </p:nvSpPr>
        <p:spPr/>
        <p:txBody>
          <a:bodyPr/>
          <a:lstStyle/>
          <a:p>
            <a:fld id="{B531C4AB-B1E1-4BD2-8D54-75D2E0EB0A50}" type="slidenum">
              <a:rPr lang="en-US" altLang="en-US"/>
              <a:pPr/>
              <a:t>61</a:t>
            </a:fld>
            <a:endParaRPr lang="en-US" altLang="en-US"/>
          </a:p>
        </p:txBody>
      </p:sp>
      <p:sp>
        <p:nvSpPr>
          <p:cNvPr id="735234" name="Rectangle 2">
            <a:extLst>
              <a:ext uri="{FF2B5EF4-FFF2-40B4-BE49-F238E27FC236}">
                <a16:creationId xmlns:a16="http://schemas.microsoft.com/office/drawing/2014/main" id="{D8174376-83CB-7F0E-9F03-79E76655D0C6}"/>
              </a:ext>
            </a:extLst>
          </p:cNvPr>
          <p:cNvSpPr>
            <a:spLocks noGrp="1" noRot="1" noChangeArrowheads="1"/>
          </p:cNvSpPr>
          <p:nvPr>
            <p:ph type="title"/>
          </p:nvPr>
        </p:nvSpPr>
        <p:spPr/>
        <p:txBody>
          <a:bodyPr/>
          <a:lstStyle/>
          <a:p>
            <a:pPr algn="l"/>
            <a:r>
              <a:rPr lang="en-US" altLang="en-US" sz="3200" b="1" dirty="0"/>
              <a:t>Global Processing Using the Hough Transform</a:t>
            </a:r>
          </a:p>
        </p:txBody>
      </p:sp>
      <p:sp>
        <p:nvSpPr>
          <p:cNvPr id="735235" name="Rectangle 3">
            <a:extLst>
              <a:ext uri="{FF2B5EF4-FFF2-40B4-BE49-F238E27FC236}">
                <a16:creationId xmlns:a16="http://schemas.microsoft.com/office/drawing/2014/main" id="{BFB90F3E-D95C-DD80-992D-33FB8A03AA7F}"/>
              </a:ext>
            </a:extLst>
          </p:cNvPr>
          <p:cNvSpPr>
            <a:spLocks noGrp="1" noRot="1" noChangeArrowheads="1"/>
          </p:cNvSpPr>
          <p:nvPr>
            <p:ph type="body" idx="1"/>
          </p:nvPr>
        </p:nvSpPr>
        <p:spPr>
          <a:xfrm>
            <a:off x="1066800" y="1600201"/>
            <a:ext cx="10210800" cy="4454525"/>
          </a:xfrm>
        </p:spPr>
        <p:txBody>
          <a:bodyPr/>
          <a:lstStyle/>
          <a:p>
            <a:pPr algn="just">
              <a:lnSpc>
                <a:spcPct val="80000"/>
              </a:lnSpc>
            </a:pPr>
            <a:r>
              <a:rPr lang="en-US" altLang="en-US" sz="2400" dirty="0"/>
              <a:t>“</a:t>
            </a:r>
            <a:r>
              <a:rPr lang="en-US" altLang="en-US" sz="2400" b="1" dirty="0"/>
              <a:t>The Hough transform</a:t>
            </a:r>
            <a:r>
              <a:rPr lang="en-US" altLang="en-US" sz="2400" dirty="0"/>
              <a:t> is a general technique for identifying the locations and orientations of certain types of features in a digital image. Developed by Paul Hough in 1962 and patented by IBM, </a:t>
            </a:r>
          </a:p>
          <a:p>
            <a:pPr algn="just">
              <a:lnSpc>
                <a:spcPct val="80000"/>
              </a:lnSpc>
            </a:pPr>
            <a:r>
              <a:rPr lang="en-US" altLang="en-US" sz="2400" dirty="0"/>
              <a:t>The transform consists of parameterizing a description of a feature at any given location in the original image’s space. A mesh in the space defined by these parameter is then generated, and at each mesh point a value is accumulated, indicating how well an object generated by the parameters defined at that point fits the given image. </a:t>
            </a:r>
          </a:p>
          <a:p>
            <a:pPr algn="just">
              <a:lnSpc>
                <a:spcPct val="80000"/>
              </a:lnSpc>
            </a:pPr>
            <a:r>
              <a:rPr lang="en-US" altLang="en-US" sz="2400" dirty="0"/>
              <a:t>Mesh points that accumulate relatively larger values then describe features that may be projected back onto the image, fitting to some degree the features actually present in the image.”</a:t>
            </a:r>
          </a:p>
        </p:txBody>
      </p:sp>
    </p:spTree>
    <p:extLst>
      <p:ext uri="{BB962C8B-B14F-4D97-AF65-F5344CB8AC3E}">
        <p14:creationId xmlns:p14="http://schemas.microsoft.com/office/powerpoint/2010/main" val="3715999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4FC38-97E6-7914-B1E3-8AE961B5AAD4}"/>
              </a:ext>
            </a:extLst>
          </p:cNvPr>
          <p:cNvSpPr>
            <a:spLocks noGrp="1"/>
          </p:cNvSpPr>
          <p:nvPr>
            <p:ph type="title"/>
          </p:nvPr>
        </p:nvSpPr>
        <p:spPr/>
        <p:txBody>
          <a:bodyPr>
            <a:normAutofit/>
          </a:bodyPr>
          <a:lstStyle/>
          <a:p>
            <a:pPr algn="l"/>
            <a:r>
              <a:rPr lang="en-GB" sz="3200" b="1" dirty="0"/>
              <a:t>Hough Transform (transform image plane to parameter space)</a:t>
            </a:r>
            <a:endParaRPr lang="en-IN" sz="3200" b="1" dirty="0"/>
          </a:p>
        </p:txBody>
      </p:sp>
      <p:sp>
        <p:nvSpPr>
          <p:cNvPr id="4" name="Slide Number Placeholder 3">
            <a:extLst>
              <a:ext uri="{FF2B5EF4-FFF2-40B4-BE49-F238E27FC236}">
                <a16:creationId xmlns:a16="http://schemas.microsoft.com/office/drawing/2014/main" id="{E6581D43-6D85-7041-F148-54E2A1923462}"/>
              </a:ext>
            </a:extLst>
          </p:cNvPr>
          <p:cNvSpPr>
            <a:spLocks noGrp="1"/>
          </p:cNvSpPr>
          <p:nvPr>
            <p:ph type="sldNum" sz="quarter" idx="12"/>
          </p:nvPr>
        </p:nvSpPr>
        <p:spPr/>
        <p:txBody>
          <a:bodyPr/>
          <a:lstStyle/>
          <a:p>
            <a:fld id="{B6F15528-21DE-4FAA-801E-634DDDAF4B2B}" type="slidenum">
              <a:rPr lang="en-US" smtClean="0"/>
              <a:pPr/>
              <a:t>62</a:t>
            </a:fld>
            <a:endParaRPr lang="en-US"/>
          </a:p>
        </p:txBody>
      </p:sp>
      <p:pic>
        <p:nvPicPr>
          <p:cNvPr id="6" name="Picture 5">
            <a:extLst>
              <a:ext uri="{FF2B5EF4-FFF2-40B4-BE49-F238E27FC236}">
                <a16:creationId xmlns:a16="http://schemas.microsoft.com/office/drawing/2014/main" id="{4F751075-4B9A-D0FD-862E-52B5DF75794A}"/>
              </a:ext>
            </a:extLst>
          </p:cNvPr>
          <p:cNvPicPr>
            <a:picLocks noChangeAspect="1"/>
          </p:cNvPicPr>
          <p:nvPr/>
        </p:nvPicPr>
        <p:blipFill>
          <a:blip r:embed="rId2"/>
          <a:stretch>
            <a:fillRect/>
          </a:stretch>
        </p:blipFill>
        <p:spPr>
          <a:xfrm>
            <a:off x="457200" y="1296195"/>
            <a:ext cx="6096000" cy="5181600"/>
          </a:xfrm>
          <a:prstGeom prst="rect">
            <a:avLst/>
          </a:prstGeom>
        </p:spPr>
      </p:pic>
      <p:pic>
        <p:nvPicPr>
          <p:cNvPr id="8" name="Picture 7">
            <a:extLst>
              <a:ext uri="{FF2B5EF4-FFF2-40B4-BE49-F238E27FC236}">
                <a16:creationId xmlns:a16="http://schemas.microsoft.com/office/drawing/2014/main" id="{34231587-AF7C-2E04-24C5-E7D8E0A2B565}"/>
              </a:ext>
            </a:extLst>
          </p:cNvPr>
          <p:cNvPicPr>
            <a:picLocks noChangeAspect="1"/>
          </p:cNvPicPr>
          <p:nvPr/>
        </p:nvPicPr>
        <p:blipFill>
          <a:blip r:embed="rId3"/>
          <a:stretch>
            <a:fillRect/>
          </a:stretch>
        </p:blipFill>
        <p:spPr>
          <a:xfrm>
            <a:off x="6640705" y="1453198"/>
            <a:ext cx="4864350" cy="2406774"/>
          </a:xfrm>
          <a:prstGeom prst="rect">
            <a:avLst/>
          </a:prstGeom>
        </p:spPr>
      </p:pic>
      <p:pic>
        <p:nvPicPr>
          <p:cNvPr id="10" name="Picture 9">
            <a:extLst>
              <a:ext uri="{FF2B5EF4-FFF2-40B4-BE49-F238E27FC236}">
                <a16:creationId xmlns:a16="http://schemas.microsoft.com/office/drawing/2014/main" id="{3BEBD303-AA7A-9EE5-3EFE-B6CB89017518}"/>
              </a:ext>
            </a:extLst>
          </p:cNvPr>
          <p:cNvPicPr>
            <a:picLocks noChangeAspect="1"/>
          </p:cNvPicPr>
          <p:nvPr/>
        </p:nvPicPr>
        <p:blipFill>
          <a:blip r:embed="rId4"/>
          <a:stretch>
            <a:fillRect/>
          </a:stretch>
        </p:blipFill>
        <p:spPr>
          <a:xfrm>
            <a:off x="6705600" y="4186748"/>
            <a:ext cx="5336845" cy="2406774"/>
          </a:xfrm>
          <a:prstGeom prst="rect">
            <a:avLst/>
          </a:prstGeom>
        </p:spPr>
      </p:pic>
    </p:spTree>
    <p:extLst>
      <p:ext uri="{BB962C8B-B14F-4D97-AF65-F5344CB8AC3E}">
        <p14:creationId xmlns:p14="http://schemas.microsoft.com/office/powerpoint/2010/main" val="899566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BDB706-9C94-197C-0A96-1042A9F22D54}"/>
              </a:ext>
            </a:extLst>
          </p:cNvPr>
          <p:cNvSpPr>
            <a:spLocks noGrp="1"/>
          </p:cNvSpPr>
          <p:nvPr>
            <p:ph type="sldNum" sz="quarter" idx="12"/>
          </p:nvPr>
        </p:nvSpPr>
        <p:spPr/>
        <p:txBody>
          <a:bodyPr/>
          <a:lstStyle/>
          <a:p>
            <a:fld id="{B6F15528-21DE-4FAA-801E-634DDDAF4B2B}" type="slidenum">
              <a:rPr lang="en-US" smtClean="0"/>
              <a:pPr/>
              <a:t>63</a:t>
            </a:fld>
            <a:endParaRPr lang="en-US"/>
          </a:p>
        </p:txBody>
      </p:sp>
      <p:pic>
        <p:nvPicPr>
          <p:cNvPr id="10" name="Picture 9">
            <a:extLst>
              <a:ext uri="{FF2B5EF4-FFF2-40B4-BE49-F238E27FC236}">
                <a16:creationId xmlns:a16="http://schemas.microsoft.com/office/drawing/2014/main" id="{636F9DC3-DE23-EDB8-1120-1527499B0F62}"/>
              </a:ext>
            </a:extLst>
          </p:cNvPr>
          <p:cNvPicPr>
            <a:picLocks noChangeAspect="1"/>
          </p:cNvPicPr>
          <p:nvPr/>
        </p:nvPicPr>
        <p:blipFill>
          <a:blip r:embed="rId2"/>
          <a:stretch>
            <a:fillRect/>
          </a:stretch>
        </p:blipFill>
        <p:spPr>
          <a:xfrm>
            <a:off x="1219200" y="533401"/>
            <a:ext cx="10134600" cy="5822950"/>
          </a:xfrm>
          <a:prstGeom prst="rect">
            <a:avLst/>
          </a:prstGeom>
        </p:spPr>
      </p:pic>
    </p:spTree>
    <p:extLst>
      <p:ext uri="{BB962C8B-B14F-4D97-AF65-F5344CB8AC3E}">
        <p14:creationId xmlns:p14="http://schemas.microsoft.com/office/powerpoint/2010/main" val="1890448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09FB0C9-366F-D624-F273-5ECFF5A0577B}"/>
              </a:ext>
            </a:extLst>
          </p:cNvPr>
          <p:cNvPicPr>
            <a:picLocks noGrp="1" noChangeAspect="1"/>
          </p:cNvPicPr>
          <p:nvPr>
            <p:ph idx="1"/>
          </p:nvPr>
        </p:nvPicPr>
        <p:blipFill>
          <a:blip r:embed="rId2"/>
          <a:stretch>
            <a:fillRect/>
          </a:stretch>
        </p:blipFill>
        <p:spPr>
          <a:xfrm>
            <a:off x="261730" y="0"/>
            <a:ext cx="6019800" cy="3809999"/>
          </a:xfrm>
        </p:spPr>
      </p:pic>
      <p:sp>
        <p:nvSpPr>
          <p:cNvPr id="4" name="Slide Number Placeholder 3">
            <a:extLst>
              <a:ext uri="{FF2B5EF4-FFF2-40B4-BE49-F238E27FC236}">
                <a16:creationId xmlns:a16="http://schemas.microsoft.com/office/drawing/2014/main" id="{82CB3D33-2EA2-5552-EE62-1C4EB7B764F0}"/>
              </a:ext>
            </a:extLst>
          </p:cNvPr>
          <p:cNvSpPr>
            <a:spLocks noGrp="1"/>
          </p:cNvSpPr>
          <p:nvPr>
            <p:ph type="sldNum" sz="quarter" idx="12"/>
          </p:nvPr>
        </p:nvSpPr>
        <p:spPr/>
        <p:txBody>
          <a:bodyPr/>
          <a:lstStyle/>
          <a:p>
            <a:fld id="{B6F15528-21DE-4FAA-801E-634DDDAF4B2B}" type="slidenum">
              <a:rPr lang="en-US" smtClean="0"/>
              <a:pPr/>
              <a:t>64</a:t>
            </a:fld>
            <a:endParaRPr lang="en-US"/>
          </a:p>
        </p:txBody>
      </p:sp>
      <p:pic>
        <p:nvPicPr>
          <p:cNvPr id="8" name="Picture 7">
            <a:extLst>
              <a:ext uri="{FF2B5EF4-FFF2-40B4-BE49-F238E27FC236}">
                <a16:creationId xmlns:a16="http://schemas.microsoft.com/office/drawing/2014/main" id="{0F29F402-25AF-0481-89D0-78AC1EB6CCC2}"/>
              </a:ext>
            </a:extLst>
          </p:cNvPr>
          <p:cNvPicPr>
            <a:picLocks noChangeAspect="1"/>
          </p:cNvPicPr>
          <p:nvPr/>
        </p:nvPicPr>
        <p:blipFill>
          <a:blip r:embed="rId3"/>
          <a:stretch>
            <a:fillRect/>
          </a:stretch>
        </p:blipFill>
        <p:spPr>
          <a:xfrm>
            <a:off x="6446520" y="304800"/>
            <a:ext cx="5516880" cy="5334000"/>
          </a:xfrm>
          <a:prstGeom prst="rect">
            <a:avLst/>
          </a:prstGeom>
        </p:spPr>
      </p:pic>
      <p:pic>
        <p:nvPicPr>
          <p:cNvPr id="2" name="Picture 1">
            <a:extLst>
              <a:ext uri="{FF2B5EF4-FFF2-40B4-BE49-F238E27FC236}">
                <a16:creationId xmlns:a16="http://schemas.microsoft.com/office/drawing/2014/main" id="{2AE092C5-675D-232A-A64E-EB1C1B44DC9D}"/>
              </a:ext>
            </a:extLst>
          </p:cNvPr>
          <p:cNvPicPr>
            <a:picLocks noChangeAspect="1"/>
          </p:cNvPicPr>
          <p:nvPr/>
        </p:nvPicPr>
        <p:blipFill>
          <a:blip r:embed="rId4"/>
          <a:stretch>
            <a:fillRect/>
          </a:stretch>
        </p:blipFill>
        <p:spPr>
          <a:xfrm>
            <a:off x="261730" y="4085328"/>
            <a:ext cx="5483751" cy="2662652"/>
          </a:xfrm>
          <a:prstGeom prst="rect">
            <a:avLst/>
          </a:prstGeom>
        </p:spPr>
      </p:pic>
    </p:spTree>
    <p:extLst>
      <p:ext uri="{BB962C8B-B14F-4D97-AF65-F5344CB8AC3E}">
        <p14:creationId xmlns:p14="http://schemas.microsoft.com/office/powerpoint/2010/main" val="28274672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92F7650-10FE-D615-5483-A82EBA99F856}"/>
              </a:ext>
            </a:extLst>
          </p:cNvPr>
          <p:cNvSpPr>
            <a:spLocks noGrp="1"/>
          </p:cNvSpPr>
          <p:nvPr>
            <p:ph type="dt" sz="half" idx="10"/>
          </p:nvPr>
        </p:nvSpPr>
        <p:spPr/>
        <p:txBody>
          <a:bodyPr/>
          <a:lstStyle/>
          <a:p>
            <a:fld id="{10624CE5-D0DA-40D8-A0B2-32286602290F}" type="datetime1">
              <a:rPr lang="en-US" altLang="en-US"/>
              <a:pPr/>
              <a:t>3/22/2024</a:t>
            </a:fld>
            <a:endParaRPr lang="en-US" altLang="en-US"/>
          </a:p>
        </p:txBody>
      </p:sp>
      <p:sp>
        <p:nvSpPr>
          <p:cNvPr id="3" name="Slide Number Placeholder 5">
            <a:extLst>
              <a:ext uri="{FF2B5EF4-FFF2-40B4-BE49-F238E27FC236}">
                <a16:creationId xmlns:a16="http://schemas.microsoft.com/office/drawing/2014/main" id="{6FCF77AA-C1C9-1594-0BE2-56CAF11150C9}"/>
              </a:ext>
            </a:extLst>
          </p:cNvPr>
          <p:cNvSpPr>
            <a:spLocks noGrp="1"/>
          </p:cNvSpPr>
          <p:nvPr>
            <p:ph type="sldNum" sz="quarter" idx="12"/>
          </p:nvPr>
        </p:nvSpPr>
        <p:spPr/>
        <p:txBody>
          <a:bodyPr/>
          <a:lstStyle/>
          <a:p>
            <a:fld id="{86FDD765-97A6-4F66-8C8E-39BC640F3186}" type="slidenum">
              <a:rPr lang="en-US" altLang="en-US"/>
              <a:pPr/>
              <a:t>65</a:t>
            </a:fld>
            <a:endParaRPr lang="en-US" altLang="en-US"/>
          </a:p>
        </p:txBody>
      </p:sp>
      <p:pic>
        <p:nvPicPr>
          <p:cNvPr id="736260" name="Picture 4">
            <a:extLst>
              <a:ext uri="{FF2B5EF4-FFF2-40B4-BE49-F238E27FC236}">
                <a16:creationId xmlns:a16="http://schemas.microsoft.com/office/drawing/2014/main" id="{DB3AA888-87F9-6AE4-55CA-981B05236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38" y="925514"/>
            <a:ext cx="8477250" cy="290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6261" name="Picture 5">
            <a:extLst>
              <a:ext uri="{FF2B5EF4-FFF2-40B4-BE49-F238E27FC236}">
                <a16:creationId xmlns:a16="http://schemas.microsoft.com/office/drawing/2014/main" id="{986007EA-5963-F6B8-051C-BB95C00E5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888" y="4017964"/>
            <a:ext cx="8782050" cy="1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139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8016B27-4044-74D4-26CB-5C09CF32B609}"/>
              </a:ext>
            </a:extLst>
          </p:cNvPr>
          <p:cNvSpPr>
            <a:spLocks noGrp="1"/>
          </p:cNvSpPr>
          <p:nvPr>
            <p:ph type="dt" sz="half" idx="10"/>
          </p:nvPr>
        </p:nvSpPr>
        <p:spPr/>
        <p:txBody>
          <a:bodyPr/>
          <a:lstStyle/>
          <a:p>
            <a:fld id="{6209420B-9562-4B75-914A-3DBA421C1394}" type="datetime1">
              <a:rPr lang="en-US" altLang="en-US"/>
              <a:pPr/>
              <a:t>3/22/2024</a:t>
            </a:fld>
            <a:endParaRPr lang="en-US" altLang="en-US"/>
          </a:p>
        </p:txBody>
      </p:sp>
      <p:sp>
        <p:nvSpPr>
          <p:cNvPr id="3" name="Slide Number Placeholder 5">
            <a:extLst>
              <a:ext uri="{FF2B5EF4-FFF2-40B4-BE49-F238E27FC236}">
                <a16:creationId xmlns:a16="http://schemas.microsoft.com/office/drawing/2014/main" id="{2DB48FC0-C0F2-A822-1024-FCAE0F8FD86F}"/>
              </a:ext>
            </a:extLst>
          </p:cNvPr>
          <p:cNvSpPr>
            <a:spLocks noGrp="1"/>
          </p:cNvSpPr>
          <p:nvPr>
            <p:ph type="sldNum" sz="quarter" idx="12"/>
          </p:nvPr>
        </p:nvSpPr>
        <p:spPr/>
        <p:txBody>
          <a:bodyPr/>
          <a:lstStyle/>
          <a:p>
            <a:fld id="{2F0FD12C-1D5F-432B-83D1-BD99D077B284}" type="slidenum">
              <a:rPr lang="en-US" altLang="en-US"/>
              <a:pPr/>
              <a:t>66</a:t>
            </a:fld>
            <a:endParaRPr lang="en-US" altLang="en-US"/>
          </a:p>
        </p:txBody>
      </p:sp>
      <p:pic>
        <p:nvPicPr>
          <p:cNvPr id="737284" name="Picture 4">
            <a:extLst>
              <a:ext uri="{FF2B5EF4-FFF2-40B4-BE49-F238E27FC236}">
                <a16:creationId xmlns:a16="http://schemas.microsoft.com/office/drawing/2014/main" id="{B6427C36-F69F-96EC-F639-651CC51F1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7863" y="639764"/>
            <a:ext cx="1701800"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285" name="Picture 5">
            <a:extLst>
              <a:ext uri="{FF2B5EF4-FFF2-40B4-BE49-F238E27FC236}">
                <a16:creationId xmlns:a16="http://schemas.microsoft.com/office/drawing/2014/main" id="{C19ED4F5-E5BD-190B-1D6E-BDFBDB177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275" y="427039"/>
            <a:ext cx="5207000" cy="59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60099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848BCD8-A544-2505-F2C4-B2C20EB3F58B}"/>
              </a:ext>
            </a:extLst>
          </p:cNvPr>
          <p:cNvSpPr>
            <a:spLocks noGrp="1"/>
          </p:cNvSpPr>
          <p:nvPr>
            <p:ph type="dt" sz="half" idx="10"/>
          </p:nvPr>
        </p:nvSpPr>
        <p:spPr/>
        <p:txBody>
          <a:bodyPr/>
          <a:lstStyle/>
          <a:p>
            <a:fld id="{7F5EDFC1-60B4-4D94-A9A7-E5CBED0C7F05}" type="datetime1">
              <a:rPr lang="en-US" altLang="en-US"/>
              <a:pPr/>
              <a:t>3/22/2024</a:t>
            </a:fld>
            <a:endParaRPr lang="en-US" altLang="en-US"/>
          </a:p>
        </p:txBody>
      </p:sp>
      <p:sp>
        <p:nvSpPr>
          <p:cNvPr id="3" name="Slide Number Placeholder 5">
            <a:extLst>
              <a:ext uri="{FF2B5EF4-FFF2-40B4-BE49-F238E27FC236}">
                <a16:creationId xmlns:a16="http://schemas.microsoft.com/office/drawing/2014/main" id="{D6C88B63-FB31-7B7B-B3C0-E213628244E7}"/>
              </a:ext>
            </a:extLst>
          </p:cNvPr>
          <p:cNvSpPr>
            <a:spLocks noGrp="1"/>
          </p:cNvSpPr>
          <p:nvPr>
            <p:ph type="sldNum" sz="quarter" idx="12"/>
          </p:nvPr>
        </p:nvSpPr>
        <p:spPr/>
        <p:txBody>
          <a:bodyPr/>
          <a:lstStyle/>
          <a:p>
            <a:fld id="{DCF639F8-E42E-4C05-95A7-8BF500E9D507}" type="slidenum">
              <a:rPr lang="en-US" altLang="en-US"/>
              <a:pPr/>
              <a:t>67</a:t>
            </a:fld>
            <a:endParaRPr lang="en-US" altLang="en-US"/>
          </a:p>
        </p:txBody>
      </p:sp>
      <p:sp>
        <p:nvSpPr>
          <p:cNvPr id="738306" name="Rectangle 2">
            <a:extLst>
              <a:ext uri="{FF2B5EF4-FFF2-40B4-BE49-F238E27FC236}">
                <a16:creationId xmlns:a16="http://schemas.microsoft.com/office/drawing/2014/main" id="{CAA30A76-74C2-482A-783A-BBBC30856BA8}"/>
              </a:ext>
            </a:extLst>
          </p:cNvPr>
          <p:cNvSpPr>
            <a:spLocks noGrp="1" noRot="1" noChangeArrowheads="1"/>
          </p:cNvSpPr>
          <p:nvPr>
            <p:ph type="title"/>
          </p:nvPr>
        </p:nvSpPr>
        <p:spPr/>
        <p:txBody>
          <a:bodyPr/>
          <a:lstStyle/>
          <a:p>
            <a:pPr algn="l"/>
            <a:r>
              <a:rPr lang="en-US" altLang="en-US" sz="3200" b="1" dirty="0"/>
              <a:t>Edge-linking Based on the Hough Transform</a:t>
            </a:r>
          </a:p>
        </p:txBody>
      </p:sp>
      <p:sp>
        <p:nvSpPr>
          <p:cNvPr id="738307" name="Rectangle 3">
            <a:extLst>
              <a:ext uri="{FF2B5EF4-FFF2-40B4-BE49-F238E27FC236}">
                <a16:creationId xmlns:a16="http://schemas.microsoft.com/office/drawing/2014/main" id="{58F969D2-27E4-CEA7-55DA-13441C3106BE}"/>
              </a:ext>
            </a:extLst>
          </p:cNvPr>
          <p:cNvSpPr>
            <a:spLocks noGrp="1" noRot="1" noChangeArrowheads="1"/>
          </p:cNvSpPr>
          <p:nvPr>
            <p:ph type="body" idx="1"/>
          </p:nvPr>
        </p:nvSpPr>
        <p:spPr>
          <a:xfrm>
            <a:off x="1600200" y="1600201"/>
            <a:ext cx="9982200" cy="4525963"/>
          </a:xfrm>
        </p:spPr>
        <p:txBody>
          <a:bodyPr/>
          <a:lstStyle/>
          <a:p>
            <a:pPr marL="609600" indent="-609600">
              <a:buFont typeface="Arial" panose="020B0604020202020204" pitchFamily="34" charset="0"/>
              <a:buAutoNum type="arabicPeriod"/>
            </a:pPr>
            <a:r>
              <a:rPr lang="en-US" altLang="en-US" sz="2400" dirty="0"/>
              <a:t>Obtain a binary edge image</a:t>
            </a:r>
          </a:p>
          <a:p>
            <a:pPr marL="609600" indent="-609600">
              <a:buFont typeface="Arial" panose="020B0604020202020204" pitchFamily="34" charset="0"/>
              <a:buAutoNum type="arabicPeriod"/>
            </a:pPr>
            <a:endParaRPr lang="en-US" altLang="en-US" sz="2400" dirty="0"/>
          </a:p>
          <a:p>
            <a:pPr marL="609600" indent="-609600">
              <a:buFont typeface="Arial" panose="020B0604020202020204" pitchFamily="34" charset="0"/>
              <a:buAutoNum type="arabicPeriod"/>
            </a:pPr>
            <a:r>
              <a:rPr lang="en-US" altLang="en-US" sz="2400" dirty="0"/>
              <a:t>Specify subdivisions in      </a:t>
            </a:r>
          </a:p>
          <a:p>
            <a:pPr marL="609600" indent="-609600">
              <a:buFont typeface="Arial" panose="020B0604020202020204" pitchFamily="34" charset="0"/>
              <a:buAutoNum type="arabicPeriod"/>
            </a:pPr>
            <a:endParaRPr lang="en-US" altLang="en-US" sz="2400" dirty="0"/>
          </a:p>
          <a:p>
            <a:pPr marL="609600" indent="-609600">
              <a:buFont typeface="Arial" panose="020B0604020202020204" pitchFamily="34" charset="0"/>
              <a:buAutoNum type="arabicPeriod"/>
            </a:pPr>
            <a:r>
              <a:rPr lang="en-US" altLang="en-US" sz="2400" dirty="0"/>
              <a:t>Examine the counts of the accumulator cells for high pixel concentrations</a:t>
            </a:r>
          </a:p>
          <a:p>
            <a:pPr marL="609600" indent="-609600">
              <a:buFont typeface="Arial" panose="020B0604020202020204" pitchFamily="34" charset="0"/>
              <a:buAutoNum type="arabicPeriod"/>
            </a:pPr>
            <a:endParaRPr lang="en-US" altLang="en-US" sz="2400" dirty="0"/>
          </a:p>
          <a:p>
            <a:pPr marL="609600" indent="-609600">
              <a:buFont typeface="Arial" panose="020B0604020202020204" pitchFamily="34" charset="0"/>
              <a:buAutoNum type="arabicPeriod"/>
            </a:pPr>
            <a:r>
              <a:rPr lang="en-US" altLang="en-US" sz="2400" dirty="0"/>
              <a:t>Examine the relationship between pixels in chosen cell </a:t>
            </a:r>
          </a:p>
        </p:txBody>
      </p:sp>
      <p:graphicFrame>
        <p:nvGraphicFramePr>
          <p:cNvPr id="738308" name="Object 4">
            <a:extLst>
              <a:ext uri="{FF2B5EF4-FFF2-40B4-BE49-F238E27FC236}">
                <a16:creationId xmlns:a16="http://schemas.microsoft.com/office/drawing/2014/main" id="{8CDA26DB-0682-4B91-3E23-744DC249EF32}"/>
              </a:ext>
            </a:extLst>
          </p:cNvPr>
          <p:cNvGraphicFramePr>
            <a:graphicFrameLocks noChangeAspect="1"/>
          </p:cNvGraphicFramePr>
          <p:nvPr/>
        </p:nvGraphicFramePr>
        <p:xfrm>
          <a:off x="5529263" y="2514600"/>
          <a:ext cx="1657350" cy="465138"/>
        </p:xfrm>
        <a:graphic>
          <a:graphicData uri="http://schemas.openxmlformats.org/presentationml/2006/ole">
            <mc:AlternateContent xmlns:mc="http://schemas.openxmlformats.org/markup-compatibility/2006">
              <mc:Choice xmlns:v="urn:schemas-microsoft-com:vml" Requires="v">
                <p:oleObj name="Equation" r:id="rId2" imgW="723600" imgH="203040" progId="Equation.DSMT4">
                  <p:embed/>
                </p:oleObj>
              </mc:Choice>
              <mc:Fallback>
                <p:oleObj name="Equation" r:id="rId2" imgW="723600" imgH="203040" progId="Equation.DSMT4">
                  <p:embed/>
                  <p:pic>
                    <p:nvPicPr>
                      <p:cNvPr id="738308" name="Object 4">
                        <a:extLst>
                          <a:ext uri="{FF2B5EF4-FFF2-40B4-BE49-F238E27FC236}">
                            <a16:creationId xmlns:a16="http://schemas.microsoft.com/office/drawing/2014/main" id="{8CDA26DB-0682-4B91-3E23-744DC249E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2514600"/>
                        <a:ext cx="16573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49369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38307">
                                            <p:txEl>
                                              <p:pRg st="2" end="2"/>
                                            </p:txEl>
                                          </p:spTgt>
                                        </p:tgtEl>
                                        <p:attrNameLst>
                                          <p:attrName>style.visibility</p:attrName>
                                        </p:attrNameLst>
                                      </p:cBhvr>
                                      <p:to>
                                        <p:strVal val="visible"/>
                                      </p:to>
                                    </p:set>
                                    <p:animEffect transition="in" filter="box(in)">
                                      <p:cBhvr>
                                        <p:cTn id="7" dur="500"/>
                                        <p:tgtEl>
                                          <p:spTgt spid="738307">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38308"/>
                                        </p:tgtEl>
                                        <p:attrNameLst>
                                          <p:attrName>style.visibility</p:attrName>
                                        </p:attrNameLst>
                                      </p:cBhvr>
                                      <p:to>
                                        <p:strVal val="visible"/>
                                      </p:to>
                                    </p:set>
                                    <p:animEffect transition="in" filter="box(in)">
                                      <p:cBhvr>
                                        <p:cTn id="10" dur="500"/>
                                        <p:tgtEl>
                                          <p:spTgt spid="73830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738307">
                                            <p:txEl>
                                              <p:pRg st="4" end="4"/>
                                            </p:txEl>
                                          </p:spTgt>
                                        </p:tgtEl>
                                        <p:attrNameLst>
                                          <p:attrName>style.visibility</p:attrName>
                                        </p:attrNameLst>
                                      </p:cBhvr>
                                      <p:to>
                                        <p:strVal val="visible"/>
                                      </p:to>
                                    </p:set>
                                    <p:animEffect transition="in" filter="blinds(horizontal)">
                                      <p:cBhvr>
                                        <p:cTn id="15" dur="500"/>
                                        <p:tgtEl>
                                          <p:spTgt spid="738307">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nodeType="clickEffect">
                                  <p:stCondLst>
                                    <p:cond delay="0"/>
                                  </p:stCondLst>
                                  <p:childTnLst>
                                    <p:set>
                                      <p:cBhvr>
                                        <p:cTn id="19" dur="1" fill="hold">
                                          <p:stCondLst>
                                            <p:cond delay="0"/>
                                          </p:stCondLst>
                                        </p:cTn>
                                        <p:tgtEl>
                                          <p:spTgt spid="738307">
                                            <p:txEl>
                                              <p:pRg st="6" end="6"/>
                                            </p:txEl>
                                          </p:spTgt>
                                        </p:tgtEl>
                                        <p:attrNameLst>
                                          <p:attrName>style.visibility</p:attrName>
                                        </p:attrNameLst>
                                      </p:cBhvr>
                                      <p:to>
                                        <p:strVal val="visible"/>
                                      </p:to>
                                    </p:set>
                                    <p:animEffect transition="in" filter="diamond(in)">
                                      <p:cBhvr>
                                        <p:cTn id="20" dur="2000"/>
                                        <p:tgtEl>
                                          <p:spTgt spid="7383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453447E-B879-2570-4BF1-068DB8FFD799}"/>
              </a:ext>
            </a:extLst>
          </p:cNvPr>
          <p:cNvSpPr>
            <a:spLocks noGrp="1"/>
          </p:cNvSpPr>
          <p:nvPr>
            <p:ph type="dt" sz="half" idx="10"/>
          </p:nvPr>
        </p:nvSpPr>
        <p:spPr/>
        <p:txBody>
          <a:bodyPr/>
          <a:lstStyle/>
          <a:p>
            <a:fld id="{1DA42B4D-DC1C-4CF5-A31C-08DADC85D843}" type="datetime1">
              <a:rPr lang="en-US" altLang="en-US"/>
              <a:pPr/>
              <a:t>3/22/2024</a:t>
            </a:fld>
            <a:endParaRPr lang="en-US" altLang="en-US"/>
          </a:p>
        </p:txBody>
      </p:sp>
      <p:sp>
        <p:nvSpPr>
          <p:cNvPr id="3" name="Slide Number Placeholder 5">
            <a:extLst>
              <a:ext uri="{FF2B5EF4-FFF2-40B4-BE49-F238E27FC236}">
                <a16:creationId xmlns:a16="http://schemas.microsoft.com/office/drawing/2014/main" id="{609A4146-56ED-0109-C2D3-0451C0B9060E}"/>
              </a:ext>
            </a:extLst>
          </p:cNvPr>
          <p:cNvSpPr>
            <a:spLocks noGrp="1"/>
          </p:cNvSpPr>
          <p:nvPr>
            <p:ph type="sldNum" sz="quarter" idx="12"/>
          </p:nvPr>
        </p:nvSpPr>
        <p:spPr/>
        <p:txBody>
          <a:bodyPr/>
          <a:lstStyle/>
          <a:p>
            <a:fld id="{B10B42BD-69CB-46AA-9119-FA63ACB17BE7}" type="slidenum">
              <a:rPr lang="en-US" altLang="en-US"/>
              <a:pPr/>
              <a:t>68</a:t>
            </a:fld>
            <a:endParaRPr lang="en-US" altLang="en-US"/>
          </a:p>
        </p:txBody>
      </p:sp>
      <p:pic>
        <p:nvPicPr>
          <p:cNvPr id="739332" name="Picture 4">
            <a:extLst>
              <a:ext uri="{FF2B5EF4-FFF2-40B4-BE49-F238E27FC236}">
                <a16:creationId xmlns:a16="http://schemas.microsoft.com/office/drawing/2014/main" id="{8F7F0D01-83B1-3FB6-01CC-C078E3A0C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38" y="430214"/>
            <a:ext cx="8134350" cy="484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9333" name="Picture 5">
            <a:extLst>
              <a:ext uri="{FF2B5EF4-FFF2-40B4-BE49-F238E27FC236}">
                <a16:creationId xmlns:a16="http://schemas.microsoft.com/office/drawing/2014/main" id="{4C17C271-3E2D-C752-6673-AD2881040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5245100"/>
            <a:ext cx="8128000"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704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C1FD08-54C1-8135-8245-001BE873B95B}"/>
              </a:ext>
            </a:extLst>
          </p:cNvPr>
          <p:cNvSpPr>
            <a:spLocks noGrp="1"/>
          </p:cNvSpPr>
          <p:nvPr>
            <p:ph type="sldNum" sz="quarter" idx="12"/>
          </p:nvPr>
        </p:nvSpPr>
        <p:spPr/>
        <p:txBody>
          <a:bodyPr/>
          <a:lstStyle/>
          <a:p>
            <a:fld id="{B6F15528-21DE-4FAA-801E-634DDDAF4B2B}" type="slidenum">
              <a:rPr lang="en-US" smtClean="0"/>
              <a:pPr/>
              <a:t>69</a:t>
            </a:fld>
            <a:endParaRPr lang="en-US"/>
          </a:p>
        </p:txBody>
      </p:sp>
      <p:pic>
        <p:nvPicPr>
          <p:cNvPr id="6" name="Picture 5">
            <a:extLst>
              <a:ext uri="{FF2B5EF4-FFF2-40B4-BE49-F238E27FC236}">
                <a16:creationId xmlns:a16="http://schemas.microsoft.com/office/drawing/2014/main" id="{63BB83F8-D2AC-F114-A448-0EF18D9D0071}"/>
              </a:ext>
            </a:extLst>
          </p:cNvPr>
          <p:cNvPicPr>
            <a:picLocks noChangeAspect="1"/>
          </p:cNvPicPr>
          <p:nvPr/>
        </p:nvPicPr>
        <p:blipFill>
          <a:blip r:embed="rId2"/>
          <a:stretch>
            <a:fillRect/>
          </a:stretch>
        </p:blipFill>
        <p:spPr>
          <a:xfrm>
            <a:off x="1066800" y="304799"/>
            <a:ext cx="10515600" cy="6051551"/>
          </a:xfrm>
          <a:prstGeom prst="rect">
            <a:avLst/>
          </a:prstGeom>
        </p:spPr>
      </p:pic>
    </p:spTree>
    <p:extLst>
      <p:ext uri="{BB962C8B-B14F-4D97-AF65-F5344CB8AC3E}">
        <p14:creationId xmlns:p14="http://schemas.microsoft.com/office/powerpoint/2010/main" val="4056883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8600"/>
            <a:ext cx="8229600" cy="6019800"/>
          </a:xfrm>
        </p:spPr>
        <p:txBody>
          <a:bodyPr>
            <a:normAutofit/>
          </a:bodyPr>
          <a:lstStyle/>
          <a:p>
            <a:pPr algn="just">
              <a:buNone/>
            </a:pPr>
            <a:r>
              <a:rPr lang="en-US" sz="2400" b="1" dirty="0">
                <a:latin typeface="Times New Roman" pitchFamily="18" charset="0"/>
                <a:cs typeface="Times New Roman" pitchFamily="18" charset="0"/>
              </a:rPr>
              <a:t>Definition for a second derivative</a:t>
            </a:r>
          </a:p>
          <a:p>
            <a:pPr algn="just">
              <a:lnSpc>
                <a:spcPct val="150000"/>
              </a:lnSpc>
            </a:pPr>
            <a:r>
              <a:rPr lang="en-US" sz="2400" dirty="0">
                <a:latin typeface="Times New Roman" pitchFamily="18" charset="0"/>
                <a:cs typeface="Times New Roman" pitchFamily="18" charset="0"/>
              </a:rPr>
              <a:t>Must be zero in flat areas;</a:t>
            </a:r>
          </a:p>
          <a:p>
            <a:pPr algn="just">
              <a:lnSpc>
                <a:spcPct val="150000"/>
              </a:lnSpc>
            </a:pPr>
            <a:r>
              <a:rPr lang="en-US" sz="2400" dirty="0">
                <a:latin typeface="Times New Roman" pitchFamily="18" charset="0"/>
                <a:cs typeface="Times New Roman" pitchFamily="18" charset="0"/>
              </a:rPr>
              <a:t>Must be nonzero at the onset and end of a gray-level step or ramp;</a:t>
            </a:r>
          </a:p>
          <a:p>
            <a:pPr algn="just">
              <a:lnSpc>
                <a:spcPct val="150000"/>
              </a:lnSpc>
            </a:pPr>
            <a:r>
              <a:rPr lang="en-US" sz="2400" dirty="0">
                <a:latin typeface="Times New Roman" pitchFamily="18" charset="0"/>
                <a:cs typeface="Times New Roman" pitchFamily="18" charset="0"/>
              </a:rPr>
              <a:t>Must be zero along ramps of constant slope.</a:t>
            </a:r>
          </a:p>
          <a:p>
            <a:pPr algn="just">
              <a:lnSpc>
                <a:spcPct val="150000"/>
              </a:lnSpc>
            </a:pPr>
            <a:r>
              <a:rPr lang="en-US" sz="2400" dirty="0">
                <a:latin typeface="Times New Roman" pitchFamily="18" charset="0"/>
                <a:cs typeface="Times New Roman" pitchFamily="18" charset="0"/>
              </a:rPr>
              <a:t>A basic definition of the second-order derivative of a one-dimensional function f(x) is </a:t>
            </a:r>
          </a:p>
          <a:p>
            <a:pPr algn="just">
              <a:buNone/>
            </a:pPr>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graphicFrame>
        <p:nvGraphicFramePr>
          <p:cNvPr id="261122" name="Object 2"/>
          <p:cNvGraphicFramePr>
            <a:graphicFrameLocks noChangeAspect="1"/>
          </p:cNvGraphicFramePr>
          <p:nvPr/>
        </p:nvGraphicFramePr>
        <p:xfrm>
          <a:off x="3276600" y="4419601"/>
          <a:ext cx="5029200" cy="990600"/>
        </p:xfrm>
        <a:graphic>
          <a:graphicData uri="http://schemas.openxmlformats.org/presentationml/2006/ole">
            <mc:AlternateContent xmlns:mc="http://schemas.openxmlformats.org/markup-compatibility/2006">
              <mc:Choice xmlns:v="urn:schemas-microsoft-com:vml" Requires="v">
                <p:oleObj name="Equation" r:id="rId2" imgW="2082600" imgH="419040" progId="Equation.3">
                  <p:embed/>
                </p:oleObj>
              </mc:Choice>
              <mc:Fallback>
                <p:oleObj name="Equation" r:id="rId2" imgW="2082600" imgH="419040" progId="Equation.3">
                  <p:embed/>
                  <p:pic>
                    <p:nvPicPr>
                      <p:cNvPr id="26112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419601"/>
                        <a:ext cx="50292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77DC10-272F-F7C4-7621-E8A1A4DC0B1B}"/>
              </a:ext>
            </a:extLst>
          </p:cNvPr>
          <p:cNvSpPr>
            <a:spLocks noGrp="1"/>
          </p:cNvSpPr>
          <p:nvPr>
            <p:ph type="sldNum" sz="quarter" idx="12"/>
          </p:nvPr>
        </p:nvSpPr>
        <p:spPr/>
        <p:txBody>
          <a:bodyPr/>
          <a:lstStyle/>
          <a:p>
            <a:fld id="{B6F15528-21DE-4FAA-801E-634DDDAF4B2B}" type="slidenum">
              <a:rPr lang="en-US" smtClean="0"/>
              <a:pPr/>
              <a:t>70</a:t>
            </a:fld>
            <a:endParaRPr lang="en-US"/>
          </a:p>
        </p:txBody>
      </p:sp>
      <p:pic>
        <p:nvPicPr>
          <p:cNvPr id="6" name="Picture 5">
            <a:extLst>
              <a:ext uri="{FF2B5EF4-FFF2-40B4-BE49-F238E27FC236}">
                <a16:creationId xmlns:a16="http://schemas.microsoft.com/office/drawing/2014/main" id="{F3DCBC9B-C845-7EB2-BB03-FF844BBCB07E}"/>
              </a:ext>
            </a:extLst>
          </p:cNvPr>
          <p:cNvPicPr>
            <a:picLocks noChangeAspect="1"/>
          </p:cNvPicPr>
          <p:nvPr/>
        </p:nvPicPr>
        <p:blipFill>
          <a:blip r:embed="rId2"/>
          <a:stretch>
            <a:fillRect/>
          </a:stretch>
        </p:blipFill>
        <p:spPr>
          <a:xfrm>
            <a:off x="0" y="228600"/>
            <a:ext cx="6857999" cy="3670355"/>
          </a:xfrm>
          <a:prstGeom prst="rect">
            <a:avLst/>
          </a:prstGeom>
        </p:spPr>
      </p:pic>
      <p:pic>
        <p:nvPicPr>
          <p:cNvPr id="8" name="Picture 7">
            <a:extLst>
              <a:ext uri="{FF2B5EF4-FFF2-40B4-BE49-F238E27FC236}">
                <a16:creationId xmlns:a16="http://schemas.microsoft.com/office/drawing/2014/main" id="{22202A67-995E-BBE8-E6C0-D56A6E5B9DBB}"/>
              </a:ext>
            </a:extLst>
          </p:cNvPr>
          <p:cNvPicPr>
            <a:picLocks noChangeAspect="1"/>
          </p:cNvPicPr>
          <p:nvPr/>
        </p:nvPicPr>
        <p:blipFill>
          <a:blip r:embed="rId3"/>
          <a:stretch>
            <a:fillRect/>
          </a:stretch>
        </p:blipFill>
        <p:spPr>
          <a:xfrm>
            <a:off x="6324600" y="1676341"/>
            <a:ext cx="5658141" cy="4445228"/>
          </a:xfrm>
          <a:prstGeom prst="rect">
            <a:avLst/>
          </a:prstGeom>
        </p:spPr>
      </p:pic>
    </p:spTree>
    <p:extLst>
      <p:ext uri="{BB962C8B-B14F-4D97-AF65-F5344CB8AC3E}">
        <p14:creationId xmlns:p14="http://schemas.microsoft.com/office/powerpoint/2010/main" val="973697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18098B3F-AC45-CDF6-8960-A9D24F6BCBC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71</a:t>
            </a:fld>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39A762-9500-9367-FB4F-ABEF4324D4C8}"/>
              </a:ext>
            </a:extLst>
          </p:cNvPr>
          <p:cNvPicPr>
            <a:picLocks noChangeAspect="1"/>
          </p:cNvPicPr>
          <p:nvPr/>
        </p:nvPicPr>
        <p:blipFill>
          <a:blip r:embed="rId2"/>
          <a:stretch>
            <a:fillRect/>
          </a:stretch>
        </p:blipFill>
        <p:spPr>
          <a:xfrm>
            <a:off x="609601" y="512759"/>
            <a:ext cx="10515599" cy="5701773"/>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873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94EBDC-B46C-8501-F770-DD88DAFFA8D9}"/>
              </a:ext>
            </a:extLst>
          </p:cNvPr>
          <p:cNvSpPr>
            <a:spLocks noGrp="1"/>
          </p:cNvSpPr>
          <p:nvPr>
            <p:ph type="sldNum" sz="quarter" idx="12"/>
          </p:nvPr>
        </p:nvSpPr>
        <p:spPr/>
        <p:txBody>
          <a:bodyPr/>
          <a:lstStyle/>
          <a:p>
            <a:fld id="{B6F15528-21DE-4FAA-801E-634DDDAF4B2B}" type="slidenum">
              <a:rPr lang="en-US" smtClean="0"/>
              <a:pPr/>
              <a:t>72</a:t>
            </a:fld>
            <a:endParaRPr lang="en-US"/>
          </a:p>
        </p:txBody>
      </p:sp>
      <p:pic>
        <p:nvPicPr>
          <p:cNvPr id="6" name="Picture 5">
            <a:extLst>
              <a:ext uri="{FF2B5EF4-FFF2-40B4-BE49-F238E27FC236}">
                <a16:creationId xmlns:a16="http://schemas.microsoft.com/office/drawing/2014/main" id="{7B6F2E33-BFE9-D7BF-D62D-319F16FB8B64}"/>
              </a:ext>
            </a:extLst>
          </p:cNvPr>
          <p:cNvPicPr>
            <a:picLocks noChangeAspect="1"/>
          </p:cNvPicPr>
          <p:nvPr/>
        </p:nvPicPr>
        <p:blipFill>
          <a:blip r:embed="rId2"/>
          <a:stretch>
            <a:fillRect/>
          </a:stretch>
        </p:blipFill>
        <p:spPr>
          <a:xfrm>
            <a:off x="609600" y="676274"/>
            <a:ext cx="11125200" cy="5800725"/>
          </a:xfrm>
          <a:prstGeom prst="rect">
            <a:avLst/>
          </a:prstGeom>
        </p:spPr>
      </p:pic>
    </p:spTree>
    <p:extLst>
      <p:ext uri="{BB962C8B-B14F-4D97-AF65-F5344CB8AC3E}">
        <p14:creationId xmlns:p14="http://schemas.microsoft.com/office/powerpoint/2010/main" val="1568882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FACCB6-7D74-4C6A-1AB3-05A4C522CEC9}"/>
              </a:ext>
            </a:extLst>
          </p:cNvPr>
          <p:cNvSpPr>
            <a:spLocks noGrp="1"/>
          </p:cNvSpPr>
          <p:nvPr>
            <p:ph type="sldNum" sz="quarter" idx="12"/>
          </p:nvPr>
        </p:nvSpPr>
        <p:spPr/>
        <p:txBody>
          <a:bodyPr/>
          <a:lstStyle/>
          <a:p>
            <a:fld id="{B6F15528-21DE-4FAA-801E-634DDDAF4B2B}" type="slidenum">
              <a:rPr lang="en-US" smtClean="0"/>
              <a:pPr/>
              <a:t>73</a:t>
            </a:fld>
            <a:endParaRPr lang="en-US"/>
          </a:p>
        </p:txBody>
      </p:sp>
      <p:pic>
        <p:nvPicPr>
          <p:cNvPr id="6" name="Picture 5">
            <a:extLst>
              <a:ext uri="{FF2B5EF4-FFF2-40B4-BE49-F238E27FC236}">
                <a16:creationId xmlns:a16="http://schemas.microsoft.com/office/drawing/2014/main" id="{A1495B91-DA50-E931-8113-7E0080545403}"/>
              </a:ext>
            </a:extLst>
          </p:cNvPr>
          <p:cNvPicPr>
            <a:picLocks noChangeAspect="1"/>
          </p:cNvPicPr>
          <p:nvPr/>
        </p:nvPicPr>
        <p:blipFill>
          <a:blip r:embed="rId2"/>
          <a:stretch>
            <a:fillRect/>
          </a:stretch>
        </p:blipFill>
        <p:spPr>
          <a:xfrm>
            <a:off x="457200" y="533401"/>
            <a:ext cx="11125200" cy="5453062"/>
          </a:xfrm>
          <a:prstGeom prst="rect">
            <a:avLst/>
          </a:prstGeom>
        </p:spPr>
      </p:pic>
    </p:spTree>
    <p:extLst>
      <p:ext uri="{BB962C8B-B14F-4D97-AF65-F5344CB8AC3E}">
        <p14:creationId xmlns:p14="http://schemas.microsoft.com/office/powerpoint/2010/main" val="1860198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CA23FD-6261-B0CE-9075-35EDB8261419}"/>
              </a:ext>
            </a:extLst>
          </p:cNvPr>
          <p:cNvSpPr>
            <a:spLocks noGrp="1"/>
          </p:cNvSpPr>
          <p:nvPr>
            <p:ph type="sldNum" sz="quarter" idx="12"/>
          </p:nvPr>
        </p:nvSpPr>
        <p:spPr/>
        <p:txBody>
          <a:bodyPr/>
          <a:lstStyle/>
          <a:p>
            <a:fld id="{B6F15528-21DE-4FAA-801E-634DDDAF4B2B}" type="slidenum">
              <a:rPr lang="en-US" smtClean="0"/>
              <a:pPr/>
              <a:t>74</a:t>
            </a:fld>
            <a:endParaRPr lang="en-US"/>
          </a:p>
        </p:txBody>
      </p:sp>
      <p:pic>
        <p:nvPicPr>
          <p:cNvPr id="6" name="Picture 5">
            <a:extLst>
              <a:ext uri="{FF2B5EF4-FFF2-40B4-BE49-F238E27FC236}">
                <a16:creationId xmlns:a16="http://schemas.microsoft.com/office/drawing/2014/main" id="{A1EFE1A4-1676-3429-25FA-1343D881BF8D}"/>
              </a:ext>
            </a:extLst>
          </p:cNvPr>
          <p:cNvPicPr>
            <a:picLocks noChangeAspect="1"/>
          </p:cNvPicPr>
          <p:nvPr/>
        </p:nvPicPr>
        <p:blipFill>
          <a:blip r:embed="rId2"/>
          <a:stretch>
            <a:fillRect/>
          </a:stretch>
        </p:blipFill>
        <p:spPr>
          <a:xfrm>
            <a:off x="609600" y="457201"/>
            <a:ext cx="10972800" cy="5738812"/>
          </a:xfrm>
          <a:prstGeom prst="rect">
            <a:avLst/>
          </a:prstGeom>
        </p:spPr>
      </p:pic>
    </p:spTree>
    <p:extLst>
      <p:ext uri="{BB962C8B-B14F-4D97-AF65-F5344CB8AC3E}">
        <p14:creationId xmlns:p14="http://schemas.microsoft.com/office/powerpoint/2010/main" val="201719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67A219-0DB6-6E4B-2B44-ED0EBB6E38A8}"/>
              </a:ext>
            </a:extLst>
          </p:cNvPr>
          <p:cNvSpPr>
            <a:spLocks noGrp="1"/>
          </p:cNvSpPr>
          <p:nvPr>
            <p:ph type="sldNum" sz="quarter" idx="12"/>
          </p:nvPr>
        </p:nvSpPr>
        <p:spPr/>
        <p:txBody>
          <a:bodyPr/>
          <a:lstStyle/>
          <a:p>
            <a:fld id="{B6F15528-21DE-4FAA-801E-634DDDAF4B2B}" type="slidenum">
              <a:rPr lang="en-US" smtClean="0"/>
              <a:pPr/>
              <a:t>75</a:t>
            </a:fld>
            <a:endParaRPr lang="en-US"/>
          </a:p>
        </p:txBody>
      </p:sp>
      <p:pic>
        <p:nvPicPr>
          <p:cNvPr id="6" name="Picture 5">
            <a:extLst>
              <a:ext uri="{FF2B5EF4-FFF2-40B4-BE49-F238E27FC236}">
                <a16:creationId xmlns:a16="http://schemas.microsoft.com/office/drawing/2014/main" id="{A7606D88-8936-7CA3-2722-AAA4D2232D4D}"/>
              </a:ext>
            </a:extLst>
          </p:cNvPr>
          <p:cNvPicPr>
            <a:picLocks noChangeAspect="1"/>
          </p:cNvPicPr>
          <p:nvPr/>
        </p:nvPicPr>
        <p:blipFill>
          <a:blip r:embed="rId2"/>
          <a:stretch>
            <a:fillRect/>
          </a:stretch>
        </p:blipFill>
        <p:spPr>
          <a:xfrm>
            <a:off x="838200" y="457200"/>
            <a:ext cx="10972800" cy="6019800"/>
          </a:xfrm>
          <a:prstGeom prst="rect">
            <a:avLst/>
          </a:prstGeom>
        </p:spPr>
      </p:pic>
    </p:spTree>
    <p:extLst>
      <p:ext uri="{BB962C8B-B14F-4D97-AF65-F5344CB8AC3E}">
        <p14:creationId xmlns:p14="http://schemas.microsoft.com/office/powerpoint/2010/main" val="760245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6F5C9E-E5E2-9449-606B-5322B12D6743}"/>
              </a:ext>
            </a:extLst>
          </p:cNvPr>
          <p:cNvSpPr>
            <a:spLocks noGrp="1"/>
          </p:cNvSpPr>
          <p:nvPr>
            <p:ph type="sldNum" sz="quarter" idx="12"/>
          </p:nvPr>
        </p:nvSpPr>
        <p:spPr/>
        <p:txBody>
          <a:bodyPr/>
          <a:lstStyle/>
          <a:p>
            <a:fld id="{B6F15528-21DE-4FAA-801E-634DDDAF4B2B}" type="slidenum">
              <a:rPr lang="en-US" smtClean="0"/>
              <a:pPr/>
              <a:t>76</a:t>
            </a:fld>
            <a:endParaRPr lang="en-US"/>
          </a:p>
        </p:txBody>
      </p:sp>
      <p:pic>
        <p:nvPicPr>
          <p:cNvPr id="6" name="Picture 5">
            <a:extLst>
              <a:ext uri="{FF2B5EF4-FFF2-40B4-BE49-F238E27FC236}">
                <a16:creationId xmlns:a16="http://schemas.microsoft.com/office/drawing/2014/main" id="{7492AA3F-A939-8CE1-AA9B-470AF40ADDA8}"/>
              </a:ext>
            </a:extLst>
          </p:cNvPr>
          <p:cNvPicPr>
            <a:picLocks noChangeAspect="1"/>
          </p:cNvPicPr>
          <p:nvPr/>
        </p:nvPicPr>
        <p:blipFill>
          <a:blip r:embed="rId2"/>
          <a:stretch>
            <a:fillRect/>
          </a:stretch>
        </p:blipFill>
        <p:spPr>
          <a:xfrm>
            <a:off x="1066800" y="381000"/>
            <a:ext cx="10058399" cy="6095999"/>
          </a:xfrm>
          <a:prstGeom prst="rect">
            <a:avLst/>
          </a:prstGeom>
        </p:spPr>
      </p:pic>
    </p:spTree>
    <p:extLst>
      <p:ext uri="{BB962C8B-B14F-4D97-AF65-F5344CB8AC3E}">
        <p14:creationId xmlns:p14="http://schemas.microsoft.com/office/powerpoint/2010/main" val="39747053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4B4E3-8413-D39A-9626-406A0123E18E}"/>
              </a:ext>
            </a:extLst>
          </p:cNvPr>
          <p:cNvSpPr>
            <a:spLocks noGrp="1"/>
          </p:cNvSpPr>
          <p:nvPr>
            <p:ph type="sldNum" sz="quarter" idx="12"/>
          </p:nvPr>
        </p:nvSpPr>
        <p:spPr/>
        <p:txBody>
          <a:bodyPr/>
          <a:lstStyle/>
          <a:p>
            <a:fld id="{B6F15528-21DE-4FAA-801E-634DDDAF4B2B}" type="slidenum">
              <a:rPr lang="en-US" smtClean="0"/>
              <a:pPr/>
              <a:t>77</a:t>
            </a:fld>
            <a:endParaRPr lang="en-US"/>
          </a:p>
        </p:txBody>
      </p:sp>
      <p:pic>
        <p:nvPicPr>
          <p:cNvPr id="6" name="Picture 5">
            <a:extLst>
              <a:ext uri="{FF2B5EF4-FFF2-40B4-BE49-F238E27FC236}">
                <a16:creationId xmlns:a16="http://schemas.microsoft.com/office/drawing/2014/main" id="{0F6CC0B0-844B-4FFC-CAE1-A87D16C9B10F}"/>
              </a:ext>
            </a:extLst>
          </p:cNvPr>
          <p:cNvPicPr>
            <a:picLocks noChangeAspect="1"/>
          </p:cNvPicPr>
          <p:nvPr/>
        </p:nvPicPr>
        <p:blipFill>
          <a:blip r:embed="rId2"/>
          <a:stretch>
            <a:fillRect/>
          </a:stretch>
        </p:blipFill>
        <p:spPr>
          <a:xfrm>
            <a:off x="914400" y="533400"/>
            <a:ext cx="10668000" cy="6188075"/>
          </a:xfrm>
          <a:prstGeom prst="rect">
            <a:avLst/>
          </a:prstGeom>
        </p:spPr>
      </p:pic>
    </p:spTree>
    <p:extLst>
      <p:ext uri="{BB962C8B-B14F-4D97-AF65-F5344CB8AC3E}">
        <p14:creationId xmlns:p14="http://schemas.microsoft.com/office/powerpoint/2010/main" val="1434166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A036D-5420-FC66-D718-C5E0C2A95A5C}"/>
              </a:ext>
            </a:extLst>
          </p:cNvPr>
          <p:cNvSpPr>
            <a:spLocks noGrp="1"/>
          </p:cNvSpPr>
          <p:nvPr>
            <p:ph type="sldNum" sz="quarter" idx="12"/>
          </p:nvPr>
        </p:nvSpPr>
        <p:spPr/>
        <p:txBody>
          <a:bodyPr/>
          <a:lstStyle/>
          <a:p>
            <a:fld id="{B6F15528-21DE-4FAA-801E-634DDDAF4B2B}" type="slidenum">
              <a:rPr lang="en-US" smtClean="0"/>
              <a:pPr/>
              <a:t>78</a:t>
            </a:fld>
            <a:endParaRPr lang="en-US"/>
          </a:p>
        </p:txBody>
      </p:sp>
      <p:pic>
        <p:nvPicPr>
          <p:cNvPr id="6" name="Picture 5">
            <a:extLst>
              <a:ext uri="{FF2B5EF4-FFF2-40B4-BE49-F238E27FC236}">
                <a16:creationId xmlns:a16="http://schemas.microsoft.com/office/drawing/2014/main" id="{AD27B291-A2AC-68B5-23F5-3BEA7862944C}"/>
              </a:ext>
            </a:extLst>
          </p:cNvPr>
          <p:cNvPicPr>
            <a:picLocks noChangeAspect="1"/>
          </p:cNvPicPr>
          <p:nvPr/>
        </p:nvPicPr>
        <p:blipFill>
          <a:blip r:embed="rId2"/>
          <a:stretch>
            <a:fillRect/>
          </a:stretch>
        </p:blipFill>
        <p:spPr>
          <a:xfrm>
            <a:off x="762000" y="457200"/>
            <a:ext cx="10972800" cy="6264275"/>
          </a:xfrm>
          <a:prstGeom prst="rect">
            <a:avLst/>
          </a:prstGeom>
        </p:spPr>
      </p:pic>
    </p:spTree>
    <p:extLst>
      <p:ext uri="{BB962C8B-B14F-4D97-AF65-F5344CB8AC3E}">
        <p14:creationId xmlns:p14="http://schemas.microsoft.com/office/powerpoint/2010/main" val="8287584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BA0F6F-C0BC-BB4F-25A0-2D712829C942}"/>
              </a:ext>
            </a:extLst>
          </p:cNvPr>
          <p:cNvSpPr>
            <a:spLocks noGrp="1"/>
          </p:cNvSpPr>
          <p:nvPr>
            <p:ph type="sldNum" sz="quarter" idx="12"/>
          </p:nvPr>
        </p:nvSpPr>
        <p:spPr/>
        <p:txBody>
          <a:bodyPr/>
          <a:lstStyle/>
          <a:p>
            <a:fld id="{B6F15528-21DE-4FAA-801E-634DDDAF4B2B}" type="slidenum">
              <a:rPr lang="en-US" smtClean="0"/>
              <a:pPr/>
              <a:t>79</a:t>
            </a:fld>
            <a:endParaRPr lang="en-US"/>
          </a:p>
        </p:txBody>
      </p:sp>
      <p:pic>
        <p:nvPicPr>
          <p:cNvPr id="3" name="Picture 2">
            <a:extLst>
              <a:ext uri="{FF2B5EF4-FFF2-40B4-BE49-F238E27FC236}">
                <a16:creationId xmlns:a16="http://schemas.microsoft.com/office/drawing/2014/main" id="{A9EF1B1D-A239-5D23-C257-2C168AA29A8F}"/>
              </a:ext>
            </a:extLst>
          </p:cNvPr>
          <p:cNvPicPr>
            <a:picLocks noChangeAspect="1"/>
          </p:cNvPicPr>
          <p:nvPr/>
        </p:nvPicPr>
        <p:blipFill>
          <a:blip r:embed="rId2"/>
          <a:stretch>
            <a:fillRect/>
          </a:stretch>
        </p:blipFill>
        <p:spPr>
          <a:xfrm>
            <a:off x="-16565" y="1439339"/>
            <a:ext cx="3419475" cy="2209800"/>
          </a:xfrm>
          <a:prstGeom prst="rect">
            <a:avLst/>
          </a:prstGeom>
        </p:spPr>
      </p:pic>
      <p:sp>
        <p:nvSpPr>
          <p:cNvPr id="5" name="TextBox 4">
            <a:extLst>
              <a:ext uri="{FF2B5EF4-FFF2-40B4-BE49-F238E27FC236}">
                <a16:creationId xmlns:a16="http://schemas.microsoft.com/office/drawing/2014/main" id="{5615CA6D-0140-5E3F-71F5-9CB0C928694E}"/>
              </a:ext>
            </a:extLst>
          </p:cNvPr>
          <p:cNvSpPr txBox="1"/>
          <p:nvPr/>
        </p:nvSpPr>
        <p:spPr>
          <a:xfrm>
            <a:off x="26504" y="192478"/>
            <a:ext cx="10820400" cy="1138773"/>
          </a:xfrm>
          <a:prstGeom prst="rect">
            <a:avLst/>
          </a:prstGeom>
          <a:noFill/>
        </p:spPr>
        <p:txBody>
          <a:bodyPr wrap="square" rtlCol="0">
            <a:spAutoFit/>
          </a:bodyPr>
          <a:lstStyle/>
          <a:p>
            <a:r>
              <a:rPr lang="en-GB" sz="3600" b="1" dirty="0"/>
              <a:t>Otsu Thresholding Numerical problem:</a:t>
            </a:r>
          </a:p>
          <a:p>
            <a:r>
              <a:rPr lang="en-GB" sz="1600" b="0" i="0" dirty="0">
                <a:solidFill>
                  <a:srgbClr val="111111"/>
                </a:solidFill>
                <a:effectLst/>
                <a:latin typeface="Arial" panose="020B0604020202020204" pitchFamily="34" charset="0"/>
              </a:rPr>
              <a:t>The algorithm will be demonstrated using the simple 6x6 image shown below. The histogram for the image is shown next to it. To simplify the explanation, only 6 greyscale levels are used.</a:t>
            </a:r>
            <a:r>
              <a:rPr lang="en-GB" sz="1600" b="1" dirty="0"/>
              <a:t> </a:t>
            </a:r>
            <a:endParaRPr lang="en-IN" sz="1600" b="1" dirty="0"/>
          </a:p>
        </p:txBody>
      </p:sp>
      <p:pic>
        <p:nvPicPr>
          <p:cNvPr id="9" name="Picture 8">
            <a:extLst>
              <a:ext uri="{FF2B5EF4-FFF2-40B4-BE49-F238E27FC236}">
                <a16:creationId xmlns:a16="http://schemas.microsoft.com/office/drawing/2014/main" id="{3CEE6917-A6E6-C8C3-0625-B0505BCA4480}"/>
              </a:ext>
            </a:extLst>
          </p:cNvPr>
          <p:cNvPicPr>
            <a:picLocks noChangeAspect="1"/>
          </p:cNvPicPr>
          <p:nvPr/>
        </p:nvPicPr>
        <p:blipFill>
          <a:blip r:embed="rId3"/>
          <a:stretch>
            <a:fillRect/>
          </a:stretch>
        </p:blipFill>
        <p:spPr>
          <a:xfrm>
            <a:off x="3402910" y="1347816"/>
            <a:ext cx="8572500" cy="4524375"/>
          </a:xfrm>
          <a:prstGeom prst="rect">
            <a:avLst/>
          </a:prstGeom>
        </p:spPr>
      </p:pic>
      <p:pic>
        <p:nvPicPr>
          <p:cNvPr id="11" name="Picture 10">
            <a:extLst>
              <a:ext uri="{FF2B5EF4-FFF2-40B4-BE49-F238E27FC236}">
                <a16:creationId xmlns:a16="http://schemas.microsoft.com/office/drawing/2014/main" id="{AA0C2222-DF8E-BAA3-8067-6687216F6BDB}"/>
              </a:ext>
            </a:extLst>
          </p:cNvPr>
          <p:cNvPicPr>
            <a:picLocks noChangeAspect="1"/>
          </p:cNvPicPr>
          <p:nvPr/>
        </p:nvPicPr>
        <p:blipFill>
          <a:blip r:embed="rId4"/>
          <a:stretch>
            <a:fillRect/>
          </a:stretch>
        </p:blipFill>
        <p:spPr>
          <a:xfrm>
            <a:off x="2286000" y="5911851"/>
            <a:ext cx="8315325" cy="809625"/>
          </a:xfrm>
          <a:prstGeom prst="rect">
            <a:avLst/>
          </a:prstGeom>
        </p:spPr>
      </p:pic>
    </p:spTree>
    <p:extLst>
      <p:ext uri="{BB962C8B-B14F-4D97-AF65-F5344CB8AC3E}">
        <p14:creationId xmlns:p14="http://schemas.microsoft.com/office/powerpoint/2010/main" val="375088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762000"/>
          </a:xfrm>
        </p:spPr>
        <p:txBody>
          <a:bodyPr>
            <a:normAutofit/>
          </a:bodyPr>
          <a:lstStyle/>
          <a:p>
            <a:r>
              <a:rPr lang="en-US" sz="2800" b="1" dirty="0">
                <a:solidFill>
                  <a:srgbClr val="FF0000"/>
                </a:solidFill>
                <a:latin typeface="Times New Roman" pitchFamily="18" charset="0"/>
                <a:cs typeface="Times New Roman" pitchFamily="18" charset="0"/>
              </a:rPr>
              <a:t>Detection of isolated points</a:t>
            </a:r>
          </a:p>
        </p:txBody>
      </p:sp>
      <p:sp>
        <p:nvSpPr>
          <p:cNvPr id="3" name="Content Placeholder 2"/>
          <p:cNvSpPr>
            <a:spLocks noGrp="1"/>
          </p:cNvSpPr>
          <p:nvPr>
            <p:ph idx="1"/>
          </p:nvPr>
        </p:nvSpPr>
        <p:spPr>
          <a:xfrm>
            <a:off x="1981200" y="838200"/>
            <a:ext cx="8229600" cy="990600"/>
          </a:xfrm>
        </p:spPr>
        <p:txBody>
          <a:bodyPr>
            <a:normAutofit fontScale="92500" lnSpcReduction="10000"/>
          </a:bodyPr>
          <a:lstStyle/>
          <a:p>
            <a:pPr algn="just">
              <a:lnSpc>
                <a:spcPct val="150000"/>
              </a:lnSpc>
            </a:pPr>
            <a:r>
              <a:rPr lang="en-US" sz="2400" dirty="0">
                <a:latin typeface="Times New Roman" pitchFamily="18" charset="0"/>
                <a:cs typeface="Times New Roman" pitchFamily="18" charset="0"/>
              </a:rPr>
              <a:t>We know that point detection can be done by using second derivative(</a:t>
            </a:r>
            <a:r>
              <a:rPr lang="en-US" sz="2400" dirty="0" err="1">
                <a:latin typeface="Times New Roman" pitchFamily="18" charset="0"/>
                <a:cs typeface="Times New Roman" pitchFamily="18" charset="0"/>
              </a:rPr>
              <a:t>Laplacian</a:t>
            </a:r>
            <a:r>
              <a:rPr lang="en-US" sz="2400" dirty="0">
                <a:latin typeface="Times New Roman" pitchFamily="18" charset="0"/>
                <a:cs typeface="Times New Roman" pitchFamily="18" charset="0"/>
              </a:rPr>
              <a:t>). </a:t>
            </a:r>
          </a:p>
        </p:txBody>
      </p:sp>
      <p:pic>
        <p:nvPicPr>
          <p:cNvPr id="5122" name="Picture 2"/>
          <p:cNvPicPr>
            <a:picLocks noChangeAspect="1" noChangeArrowheads="1"/>
          </p:cNvPicPr>
          <p:nvPr/>
        </p:nvPicPr>
        <p:blipFill>
          <a:blip r:embed="rId2">
            <a:lum bright="-10000"/>
          </a:blip>
          <a:srcRect/>
          <a:stretch>
            <a:fillRect/>
          </a:stretch>
        </p:blipFill>
        <p:spPr bwMode="auto">
          <a:xfrm>
            <a:off x="2057400" y="1905000"/>
            <a:ext cx="8001000" cy="4331990"/>
          </a:xfrm>
          <a:prstGeom prst="rect">
            <a:avLst/>
          </a:prstGeom>
          <a:noFill/>
          <a:ln w="9525">
            <a:noFill/>
            <a:miter lim="800000"/>
            <a:headEnd/>
            <a:tailEnd/>
          </a:ln>
          <a:effectLst/>
        </p:spPr>
      </p:pic>
      <p:sp>
        <p:nvSpPr>
          <p:cNvPr id="5" name="TextBox 4"/>
          <p:cNvSpPr txBox="1"/>
          <p:nvPr/>
        </p:nvSpPr>
        <p:spPr>
          <a:xfrm>
            <a:off x="2209800" y="6248401"/>
            <a:ext cx="7620000" cy="461665"/>
          </a:xfrm>
          <a:prstGeom prst="rect">
            <a:avLst/>
          </a:prstGeom>
          <a:noFill/>
        </p:spPr>
        <p:txBody>
          <a:bodyPr wrap="square" rtlCol="0">
            <a:spAutoFit/>
          </a:bodyPr>
          <a:lstStyle/>
          <a:p>
            <a:pPr>
              <a:buFont typeface="Arial" pitchFamily="34" charset="0"/>
              <a:buChar char="•"/>
            </a:pPr>
            <a:r>
              <a:rPr lang="en-US" sz="2400" dirty="0">
                <a:latin typeface="Times New Roman" pitchFamily="18" charset="0"/>
                <a:cs typeface="Times New Roman" pitchFamily="18" charset="0"/>
              </a:rPr>
              <a:t>  This expression can be implemented using the masks.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EE8798-9FD3-4EA7-E88D-4EB14411B141}"/>
              </a:ext>
            </a:extLst>
          </p:cNvPr>
          <p:cNvSpPr>
            <a:spLocks noGrp="1"/>
          </p:cNvSpPr>
          <p:nvPr>
            <p:ph type="sldNum" sz="quarter" idx="12"/>
          </p:nvPr>
        </p:nvSpPr>
        <p:spPr/>
        <p:txBody>
          <a:bodyPr/>
          <a:lstStyle/>
          <a:p>
            <a:fld id="{B6F15528-21DE-4FAA-801E-634DDDAF4B2B}" type="slidenum">
              <a:rPr lang="en-US" smtClean="0"/>
              <a:pPr/>
              <a:t>80</a:t>
            </a:fld>
            <a:endParaRPr lang="en-US"/>
          </a:p>
        </p:txBody>
      </p:sp>
      <p:pic>
        <p:nvPicPr>
          <p:cNvPr id="9" name="Picture 8">
            <a:extLst>
              <a:ext uri="{FF2B5EF4-FFF2-40B4-BE49-F238E27FC236}">
                <a16:creationId xmlns:a16="http://schemas.microsoft.com/office/drawing/2014/main" id="{C321D7C6-1803-0F97-DFE7-301E6688375C}"/>
              </a:ext>
            </a:extLst>
          </p:cNvPr>
          <p:cNvPicPr>
            <a:picLocks noChangeAspect="1"/>
          </p:cNvPicPr>
          <p:nvPr/>
        </p:nvPicPr>
        <p:blipFill>
          <a:blip r:embed="rId2"/>
          <a:stretch>
            <a:fillRect/>
          </a:stretch>
        </p:blipFill>
        <p:spPr>
          <a:xfrm>
            <a:off x="1143000" y="457200"/>
            <a:ext cx="10439400" cy="6172200"/>
          </a:xfrm>
          <a:prstGeom prst="rect">
            <a:avLst/>
          </a:prstGeom>
        </p:spPr>
      </p:pic>
      <p:pic>
        <p:nvPicPr>
          <p:cNvPr id="10" name="Picture 9">
            <a:extLst>
              <a:ext uri="{FF2B5EF4-FFF2-40B4-BE49-F238E27FC236}">
                <a16:creationId xmlns:a16="http://schemas.microsoft.com/office/drawing/2014/main" id="{032C2564-08F1-657A-B3A2-3306AF3C859F}"/>
              </a:ext>
            </a:extLst>
          </p:cNvPr>
          <p:cNvPicPr>
            <a:picLocks noChangeAspect="1"/>
          </p:cNvPicPr>
          <p:nvPr/>
        </p:nvPicPr>
        <p:blipFill>
          <a:blip r:embed="rId3"/>
          <a:stretch>
            <a:fillRect/>
          </a:stretch>
        </p:blipFill>
        <p:spPr>
          <a:xfrm>
            <a:off x="16565" y="2828492"/>
            <a:ext cx="1627773" cy="1201016"/>
          </a:xfrm>
          <a:prstGeom prst="rect">
            <a:avLst/>
          </a:prstGeom>
        </p:spPr>
      </p:pic>
    </p:spTree>
    <p:extLst>
      <p:ext uri="{BB962C8B-B14F-4D97-AF65-F5344CB8AC3E}">
        <p14:creationId xmlns:p14="http://schemas.microsoft.com/office/powerpoint/2010/main" val="1105584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B292A8-70C1-D661-E5BB-CC0772EA92CC}"/>
              </a:ext>
            </a:extLst>
          </p:cNvPr>
          <p:cNvSpPr>
            <a:spLocks noGrp="1"/>
          </p:cNvSpPr>
          <p:nvPr>
            <p:ph type="sldNum" sz="quarter" idx="12"/>
          </p:nvPr>
        </p:nvSpPr>
        <p:spPr/>
        <p:txBody>
          <a:bodyPr/>
          <a:lstStyle/>
          <a:p>
            <a:fld id="{B6F15528-21DE-4FAA-801E-634DDDAF4B2B}" type="slidenum">
              <a:rPr lang="en-US" smtClean="0"/>
              <a:pPr/>
              <a:t>81</a:t>
            </a:fld>
            <a:endParaRPr lang="en-US"/>
          </a:p>
        </p:txBody>
      </p:sp>
      <p:pic>
        <p:nvPicPr>
          <p:cNvPr id="6" name="Picture 5">
            <a:extLst>
              <a:ext uri="{FF2B5EF4-FFF2-40B4-BE49-F238E27FC236}">
                <a16:creationId xmlns:a16="http://schemas.microsoft.com/office/drawing/2014/main" id="{EE1C3CF5-D04B-6537-39EF-1F27F8F460CE}"/>
              </a:ext>
            </a:extLst>
          </p:cNvPr>
          <p:cNvPicPr>
            <a:picLocks noChangeAspect="1"/>
          </p:cNvPicPr>
          <p:nvPr/>
        </p:nvPicPr>
        <p:blipFill>
          <a:blip r:embed="rId2"/>
          <a:stretch>
            <a:fillRect/>
          </a:stretch>
        </p:blipFill>
        <p:spPr>
          <a:xfrm>
            <a:off x="1143000" y="533400"/>
            <a:ext cx="9601199" cy="5481637"/>
          </a:xfrm>
          <a:prstGeom prst="rect">
            <a:avLst/>
          </a:prstGeom>
        </p:spPr>
      </p:pic>
    </p:spTree>
    <p:extLst>
      <p:ext uri="{BB962C8B-B14F-4D97-AF65-F5344CB8AC3E}">
        <p14:creationId xmlns:p14="http://schemas.microsoft.com/office/powerpoint/2010/main" val="501821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 y="196852"/>
            <a:ext cx="8229600" cy="563562"/>
          </a:xfrm>
        </p:spPr>
        <p:txBody>
          <a:bodyPr>
            <a:noAutofit/>
          </a:bodyPr>
          <a:lstStyle/>
          <a:p>
            <a:pPr algn="l"/>
            <a:r>
              <a:rPr lang="en-US" sz="3600" b="1" dirty="0">
                <a:solidFill>
                  <a:srgbClr val="FF0000"/>
                </a:solidFill>
                <a:latin typeface="Times New Roman" pitchFamily="18" charset="0"/>
                <a:cs typeface="Times New Roman" pitchFamily="18" charset="0"/>
              </a:rPr>
              <a:t>Region  based segmentation</a:t>
            </a:r>
          </a:p>
        </p:txBody>
      </p:sp>
      <p:sp>
        <p:nvSpPr>
          <p:cNvPr id="3" name="Content Placeholder 2"/>
          <p:cNvSpPr>
            <a:spLocks noGrp="1"/>
          </p:cNvSpPr>
          <p:nvPr>
            <p:ph idx="1"/>
          </p:nvPr>
        </p:nvSpPr>
        <p:spPr>
          <a:xfrm>
            <a:off x="1981200" y="990601"/>
            <a:ext cx="8229600" cy="5135563"/>
          </a:xfrm>
        </p:spPr>
        <p:txBody>
          <a:bodyPr>
            <a:normAutofit/>
          </a:bodyPr>
          <a:lstStyle/>
          <a:p>
            <a:pPr>
              <a:lnSpc>
                <a:spcPct val="200000"/>
              </a:lnSpc>
            </a:pPr>
            <a:r>
              <a:rPr lang="en-US" sz="2400" dirty="0">
                <a:latin typeface="Times New Roman" pitchFamily="18" charset="0"/>
                <a:cs typeface="Times New Roman" pitchFamily="18" charset="0"/>
              </a:rPr>
              <a:t> These techniques are based on finding the regions directly. </a:t>
            </a:r>
          </a:p>
          <a:p>
            <a:pPr>
              <a:lnSpc>
                <a:spcPct val="200000"/>
              </a:lnSpc>
              <a:buNone/>
            </a:pPr>
            <a:r>
              <a:rPr lang="en-US" sz="3600" dirty="0">
                <a:latin typeface="Times New Roman" pitchFamily="18" charset="0"/>
                <a:cs typeface="Times New Roman" pitchFamily="18" charset="0"/>
              </a:rPr>
              <a:t>      </a:t>
            </a:r>
            <a:r>
              <a:rPr lang="en-US" sz="3600" b="1" dirty="0">
                <a:latin typeface="Times New Roman" pitchFamily="18" charset="0"/>
                <a:cs typeface="Times New Roman" pitchFamily="18" charset="0"/>
              </a:rPr>
              <a:t>(</a:t>
            </a:r>
            <a:r>
              <a:rPr lang="en-US" sz="3600" b="1" dirty="0" err="1">
                <a:latin typeface="Times New Roman" pitchFamily="18" charset="0"/>
                <a:cs typeface="Times New Roman" pitchFamily="18" charset="0"/>
              </a:rPr>
              <a:t>i</a:t>
            </a:r>
            <a:r>
              <a:rPr lang="en-US" sz="3600" b="1" dirty="0">
                <a:latin typeface="Times New Roman" pitchFamily="18" charset="0"/>
                <a:cs typeface="Times New Roman" pitchFamily="18" charset="0"/>
              </a:rPr>
              <a:t>)   Region Growing</a:t>
            </a:r>
          </a:p>
          <a:p>
            <a:pPr>
              <a:lnSpc>
                <a:spcPct val="200000"/>
              </a:lnSpc>
              <a:buNone/>
            </a:pPr>
            <a:r>
              <a:rPr lang="en-US" sz="3600" b="1" dirty="0">
                <a:latin typeface="Times New Roman" pitchFamily="18" charset="0"/>
                <a:cs typeface="Times New Roman" pitchFamily="18" charset="0"/>
              </a:rPr>
              <a:t>      (ii) Region splitting and merging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29353340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20B61C-ECBF-16B2-1C02-D5C8DF033728}"/>
              </a:ext>
            </a:extLst>
          </p:cNvPr>
          <p:cNvSpPr>
            <a:spLocks noGrp="1"/>
          </p:cNvSpPr>
          <p:nvPr>
            <p:ph type="sldNum" sz="quarter" idx="12"/>
          </p:nvPr>
        </p:nvSpPr>
        <p:spPr/>
        <p:txBody>
          <a:bodyPr/>
          <a:lstStyle/>
          <a:p>
            <a:fld id="{B6F15528-21DE-4FAA-801E-634DDDAF4B2B}" type="slidenum">
              <a:rPr lang="en-US" smtClean="0"/>
              <a:pPr/>
              <a:t>83</a:t>
            </a:fld>
            <a:endParaRPr lang="en-US"/>
          </a:p>
        </p:txBody>
      </p:sp>
      <p:pic>
        <p:nvPicPr>
          <p:cNvPr id="6" name="Picture 5">
            <a:extLst>
              <a:ext uri="{FF2B5EF4-FFF2-40B4-BE49-F238E27FC236}">
                <a16:creationId xmlns:a16="http://schemas.microsoft.com/office/drawing/2014/main" id="{78F1A8DA-EF98-41D9-7B1F-663038798F2E}"/>
              </a:ext>
            </a:extLst>
          </p:cNvPr>
          <p:cNvPicPr>
            <a:picLocks noChangeAspect="1"/>
          </p:cNvPicPr>
          <p:nvPr/>
        </p:nvPicPr>
        <p:blipFill>
          <a:blip r:embed="rId2"/>
          <a:stretch>
            <a:fillRect/>
          </a:stretch>
        </p:blipFill>
        <p:spPr>
          <a:xfrm>
            <a:off x="609600" y="533399"/>
            <a:ext cx="10972799" cy="5822951"/>
          </a:xfrm>
          <a:prstGeom prst="rect">
            <a:avLst/>
          </a:prstGeom>
        </p:spPr>
      </p:pic>
    </p:spTree>
    <p:extLst>
      <p:ext uri="{BB962C8B-B14F-4D97-AF65-F5344CB8AC3E}">
        <p14:creationId xmlns:p14="http://schemas.microsoft.com/office/powerpoint/2010/main" val="3674864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BA6BB-254A-341E-4A87-6EDE2F726EFC}"/>
              </a:ext>
            </a:extLst>
          </p:cNvPr>
          <p:cNvSpPr>
            <a:spLocks noGrp="1"/>
          </p:cNvSpPr>
          <p:nvPr>
            <p:ph type="sldNum" sz="quarter" idx="12"/>
          </p:nvPr>
        </p:nvSpPr>
        <p:spPr/>
        <p:txBody>
          <a:bodyPr/>
          <a:lstStyle/>
          <a:p>
            <a:fld id="{B6F15528-21DE-4FAA-801E-634DDDAF4B2B}" type="slidenum">
              <a:rPr lang="en-US" smtClean="0"/>
              <a:pPr/>
              <a:t>84</a:t>
            </a:fld>
            <a:endParaRPr lang="en-US"/>
          </a:p>
        </p:txBody>
      </p:sp>
      <p:pic>
        <p:nvPicPr>
          <p:cNvPr id="6" name="Picture 5">
            <a:extLst>
              <a:ext uri="{FF2B5EF4-FFF2-40B4-BE49-F238E27FC236}">
                <a16:creationId xmlns:a16="http://schemas.microsoft.com/office/drawing/2014/main" id="{149A41AC-A44F-2E58-05AB-B359399D0E62}"/>
              </a:ext>
            </a:extLst>
          </p:cNvPr>
          <p:cNvPicPr>
            <a:picLocks noChangeAspect="1"/>
          </p:cNvPicPr>
          <p:nvPr/>
        </p:nvPicPr>
        <p:blipFill>
          <a:blip r:embed="rId2"/>
          <a:stretch>
            <a:fillRect/>
          </a:stretch>
        </p:blipFill>
        <p:spPr>
          <a:xfrm>
            <a:off x="838200" y="685800"/>
            <a:ext cx="10363200" cy="5791200"/>
          </a:xfrm>
          <a:prstGeom prst="rect">
            <a:avLst/>
          </a:prstGeom>
        </p:spPr>
      </p:pic>
    </p:spTree>
    <p:extLst>
      <p:ext uri="{BB962C8B-B14F-4D97-AF65-F5344CB8AC3E}">
        <p14:creationId xmlns:p14="http://schemas.microsoft.com/office/powerpoint/2010/main" val="35233955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83771"/>
          </a:xfrm>
        </p:spPr>
        <p:txBody>
          <a:bodyPr/>
          <a:lstStyle/>
          <a:p>
            <a:pPr algn="just"/>
            <a:r>
              <a:rPr lang="en-GB" dirty="0"/>
              <a:t>Example –Region growing</a:t>
            </a:r>
            <a:endParaRPr lang="en-US" dirty="0"/>
          </a:p>
        </p:txBody>
      </p:sp>
      <p:sp>
        <p:nvSpPr>
          <p:cNvPr id="4" name="Rectangle 3"/>
          <p:cNvSpPr/>
          <p:nvPr/>
        </p:nvSpPr>
        <p:spPr>
          <a:xfrm>
            <a:off x="696684" y="819669"/>
            <a:ext cx="10694127" cy="1508105"/>
          </a:xfrm>
          <a:prstGeom prst="rect">
            <a:avLst/>
          </a:prstGeom>
        </p:spPr>
        <p:txBody>
          <a:bodyPr wrap="square">
            <a:spAutoFit/>
          </a:bodyPr>
          <a:lstStyle/>
          <a:p>
            <a:pPr algn="just"/>
            <a:r>
              <a:rPr lang="en-GB" dirty="0"/>
              <a:t>In case of a region growing, the preferred rule can be set as a threshold.</a:t>
            </a:r>
          </a:p>
          <a:p>
            <a:pPr algn="just"/>
            <a:r>
              <a:rPr lang="en-GB" dirty="0"/>
              <a:t> </a:t>
            </a:r>
            <a:r>
              <a:rPr lang="en-GB" sz="2000" b="1" dirty="0"/>
              <a:t>For example</a:t>
            </a:r>
            <a:r>
              <a:rPr lang="en-GB" dirty="0"/>
              <a:t>: Consider a seed pixel of 2 in the given image and a threshold value of 3, if a pixel has a value greater than 3 then it will be considered inside the seed pixel region. Otherwise, it will be considered in another region. </a:t>
            </a:r>
          </a:p>
          <a:p>
            <a:pPr algn="just"/>
            <a:r>
              <a:rPr lang="en-GB" dirty="0"/>
              <a:t>Hence 2 regions are formed in the following image based on a threshold value of 3.</a:t>
            </a:r>
            <a:endParaRPr lang="en-US" dirty="0"/>
          </a:p>
        </p:txBody>
      </p:sp>
      <p:pic>
        <p:nvPicPr>
          <p:cNvPr id="1026" name="Picture 2"/>
          <p:cNvPicPr>
            <a:picLocks noChangeAspect="1" noChangeArrowheads="1"/>
          </p:cNvPicPr>
          <p:nvPr/>
        </p:nvPicPr>
        <p:blipFill>
          <a:blip r:embed="rId2"/>
          <a:srcRect/>
          <a:stretch>
            <a:fillRect/>
          </a:stretch>
        </p:blipFill>
        <p:spPr bwMode="auto">
          <a:xfrm>
            <a:off x="2514600" y="3733800"/>
            <a:ext cx="7903028" cy="2821577"/>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5309D9B5-674E-E2CA-A869-B0A0BCFB2EB0}"/>
              </a:ext>
            </a:extLst>
          </p:cNvPr>
          <p:cNvSpPr txBox="1"/>
          <p:nvPr/>
        </p:nvSpPr>
        <p:spPr>
          <a:xfrm>
            <a:off x="990600" y="2667000"/>
            <a:ext cx="5719451" cy="369332"/>
          </a:xfrm>
          <a:prstGeom prst="rect">
            <a:avLst/>
          </a:prstGeom>
          <a:noFill/>
        </p:spPr>
        <p:txBody>
          <a:bodyPr wrap="none" rtlCol="0">
            <a:spAutoFit/>
          </a:bodyPr>
          <a:lstStyle/>
          <a:p>
            <a:r>
              <a:rPr lang="en-GB" dirty="0"/>
              <a:t>Condition : 8-Connectivity,   absolute difference of pixel &lt;=3</a:t>
            </a:r>
            <a:endParaRPr lang="en-IN" dirty="0"/>
          </a:p>
        </p:txBody>
      </p:sp>
    </p:spTree>
    <p:extLst>
      <p:ext uri="{BB962C8B-B14F-4D97-AF65-F5344CB8AC3E}">
        <p14:creationId xmlns:p14="http://schemas.microsoft.com/office/powerpoint/2010/main" val="13824331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09897" y="770709"/>
            <a:ext cx="10136777" cy="522514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930538" y="1580606"/>
            <a:ext cx="5512526" cy="4114800"/>
          </a:xfrm>
          <a:prstGeom prst="rect">
            <a:avLst/>
          </a:prstGeom>
          <a:noFill/>
          <a:ln w="9525">
            <a:noFill/>
            <a:miter lim="800000"/>
            <a:headEnd/>
            <a:tailEnd/>
          </a:ln>
          <a:effectLst/>
        </p:spPr>
      </p:pic>
    </p:spTree>
    <p:extLst>
      <p:ext uri="{BB962C8B-B14F-4D97-AF65-F5344CB8AC3E}">
        <p14:creationId xmlns:p14="http://schemas.microsoft.com/office/powerpoint/2010/main" val="15397643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3A8034-98A5-5064-E50A-EA72B9FFF6DE}"/>
              </a:ext>
            </a:extLst>
          </p:cNvPr>
          <p:cNvSpPr>
            <a:spLocks noGrp="1"/>
          </p:cNvSpPr>
          <p:nvPr>
            <p:ph type="sldNum" sz="quarter" idx="12"/>
          </p:nvPr>
        </p:nvSpPr>
        <p:spPr/>
        <p:txBody>
          <a:bodyPr/>
          <a:lstStyle/>
          <a:p>
            <a:fld id="{B6F15528-21DE-4FAA-801E-634DDDAF4B2B}" type="slidenum">
              <a:rPr lang="en-US" smtClean="0"/>
              <a:pPr/>
              <a:t>87</a:t>
            </a:fld>
            <a:endParaRPr lang="en-US"/>
          </a:p>
        </p:txBody>
      </p:sp>
      <p:pic>
        <p:nvPicPr>
          <p:cNvPr id="6" name="Picture 5">
            <a:extLst>
              <a:ext uri="{FF2B5EF4-FFF2-40B4-BE49-F238E27FC236}">
                <a16:creationId xmlns:a16="http://schemas.microsoft.com/office/drawing/2014/main" id="{94C58089-8E2E-DCF3-5B95-7A099D74378C}"/>
              </a:ext>
            </a:extLst>
          </p:cNvPr>
          <p:cNvPicPr>
            <a:picLocks noChangeAspect="1"/>
          </p:cNvPicPr>
          <p:nvPr/>
        </p:nvPicPr>
        <p:blipFill>
          <a:blip r:embed="rId2"/>
          <a:stretch>
            <a:fillRect/>
          </a:stretch>
        </p:blipFill>
        <p:spPr>
          <a:xfrm>
            <a:off x="1219200" y="457200"/>
            <a:ext cx="9829800" cy="5557837"/>
          </a:xfrm>
          <a:prstGeom prst="rect">
            <a:avLst/>
          </a:prstGeom>
        </p:spPr>
      </p:pic>
    </p:spTree>
    <p:extLst>
      <p:ext uri="{BB962C8B-B14F-4D97-AF65-F5344CB8AC3E}">
        <p14:creationId xmlns:p14="http://schemas.microsoft.com/office/powerpoint/2010/main" val="25855558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BCD53-512E-B265-360F-CE2E7BC3533B}"/>
              </a:ext>
            </a:extLst>
          </p:cNvPr>
          <p:cNvSpPr>
            <a:spLocks noGrp="1"/>
          </p:cNvSpPr>
          <p:nvPr>
            <p:ph type="sldNum" sz="quarter" idx="12"/>
          </p:nvPr>
        </p:nvSpPr>
        <p:spPr/>
        <p:txBody>
          <a:bodyPr/>
          <a:lstStyle/>
          <a:p>
            <a:fld id="{B6F15528-21DE-4FAA-801E-634DDDAF4B2B}" type="slidenum">
              <a:rPr lang="en-US" smtClean="0"/>
              <a:pPr/>
              <a:t>88</a:t>
            </a:fld>
            <a:endParaRPr lang="en-US"/>
          </a:p>
        </p:txBody>
      </p:sp>
      <p:pic>
        <p:nvPicPr>
          <p:cNvPr id="6" name="Picture 5">
            <a:extLst>
              <a:ext uri="{FF2B5EF4-FFF2-40B4-BE49-F238E27FC236}">
                <a16:creationId xmlns:a16="http://schemas.microsoft.com/office/drawing/2014/main" id="{E3700B3E-945D-9390-CC32-DB7CEFBC358A}"/>
              </a:ext>
            </a:extLst>
          </p:cNvPr>
          <p:cNvPicPr>
            <a:picLocks noChangeAspect="1"/>
          </p:cNvPicPr>
          <p:nvPr/>
        </p:nvPicPr>
        <p:blipFill>
          <a:blip r:embed="rId2"/>
          <a:stretch>
            <a:fillRect/>
          </a:stretch>
        </p:blipFill>
        <p:spPr>
          <a:xfrm>
            <a:off x="762000" y="380999"/>
            <a:ext cx="10820400" cy="5975351"/>
          </a:xfrm>
          <a:prstGeom prst="rect">
            <a:avLst/>
          </a:prstGeom>
        </p:spPr>
      </p:pic>
    </p:spTree>
    <p:extLst>
      <p:ext uri="{BB962C8B-B14F-4D97-AF65-F5344CB8AC3E}">
        <p14:creationId xmlns:p14="http://schemas.microsoft.com/office/powerpoint/2010/main" val="39677486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B13ABD-91CF-B1AC-90FF-5556F28624B4}"/>
              </a:ext>
            </a:extLst>
          </p:cNvPr>
          <p:cNvSpPr>
            <a:spLocks noGrp="1"/>
          </p:cNvSpPr>
          <p:nvPr>
            <p:ph type="sldNum" sz="quarter" idx="12"/>
          </p:nvPr>
        </p:nvSpPr>
        <p:spPr/>
        <p:txBody>
          <a:bodyPr/>
          <a:lstStyle/>
          <a:p>
            <a:fld id="{B6F15528-21DE-4FAA-801E-634DDDAF4B2B}" type="slidenum">
              <a:rPr lang="en-US" smtClean="0"/>
              <a:pPr/>
              <a:t>89</a:t>
            </a:fld>
            <a:endParaRPr lang="en-US"/>
          </a:p>
        </p:txBody>
      </p:sp>
      <p:pic>
        <p:nvPicPr>
          <p:cNvPr id="6" name="Picture 5">
            <a:extLst>
              <a:ext uri="{FF2B5EF4-FFF2-40B4-BE49-F238E27FC236}">
                <a16:creationId xmlns:a16="http://schemas.microsoft.com/office/drawing/2014/main" id="{FCBB53A2-DA59-B6CD-3C98-6FB1E241B9F8}"/>
              </a:ext>
            </a:extLst>
          </p:cNvPr>
          <p:cNvPicPr>
            <a:picLocks noChangeAspect="1"/>
          </p:cNvPicPr>
          <p:nvPr/>
        </p:nvPicPr>
        <p:blipFill>
          <a:blip r:embed="rId2"/>
          <a:stretch>
            <a:fillRect/>
          </a:stretch>
        </p:blipFill>
        <p:spPr>
          <a:xfrm>
            <a:off x="2286000" y="381000"/>
            <a:ext cx="7239000" cy="6340476"/>
          </a:xfrm>
          <a:prstGeom prst="rect">
            <a:avLst/>
          </a:prstGeom>
        </p:spPr>
      </p:pic>
    </p:spTree>
    <p:extLst>
      <p:ext uri="{BB962C8B-B14F-4D97-AF65-F5344CB8AC3E}">
        <p14:creationId xmlns:p14="http://schemas.microsoft.com/office/powerpoint/2010/main" val="2427972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228602"/>
            <a:ext cx="8229600" cy="461665"/>
          </a:xfrm>
          <a:prstGeom prst="rect">
            <a:avLst/>
          </a:prstGeom>
        </p:spPr>
        <p:txBody>
          <a:bodyPr wrap="square">
            <a:spAutoFit/>
          </a:bodyPr>
          <a:lstStyle/>
          <a:p>
            <a:pPr>
              <a:buFont typeface="Arial" pitchFamily="34" charset="0"/>
              <a:buChar char="•"/>
            </a:pPr>
            <a:r>
              <a:rPr lang="en-US" sz="2400" dirty="0">
                <a:latin typeface="Times New Roman" pitchFamily="18" charset="0"/>
                <a:cs typeface="Times New Roman" pitchFamily="18" charset="0"/>
              </a:rPr>
              <a:t>The output is obtained using the following expression:</a:t>
            </a:r>
          </a:p>
        </p:txBody>
      </p:sp>
      <p:pic>
        <p:nvPicPr>
          <p:cNvPr id="6146" name="Picture 2"/>
          <p:cNvPicPr>
            <a:picLocks noChangeAspect="1" noChangeArrowheads="1"/>
          </p:cNvPicPr>
          <p:nvPr/>
        </p:nvPicPr>
        <p:blipFill>
          <a:blip r:embed="rId2"/>
          <a:srcRect/>
          <a:stretch>
            <a:fillRect/>
          </a:stretch>
        </p:blipFill>
        <p:spPr bwMode="auto">
          <a:xfrm>
            <a:off x="2971800" y="609600"/>
            <a:ext cx="5867400" cy="106680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1828800" y="2057400"/>
            <a:ext cx="5943600" cy="4191000"/>
          </a:xfrm>
          <a:prstGeom prst="rect">
            <a:avLst/>
          </a:prstGeom>
          <a:noFill/>
          <a:ln w="9525">
            <a:noFill/>
            <a:miter lim="800000"/>
            <a:headEnd/>
            <a:tailEnd/>
          </a:ln>
          <a:effectLst/>
        </p:spPr>
      </p:pic>
      <p:pic>
        <p:nvPicPr>
          <p:cNvPr id="7" name="Picture 3"/>
          <p:cNvPicPr>
            <a:picLocks noChangeAspect="1" noChangeArrowheads="1"/>
          </p:cNvPicPr>
          <p:nvPr/>
        </p:nvPicPr>
        <p:blipFill>
          <a:blip r:embed="rId4"/>
          <a:srcRect/>
          <a:stretch>
            <a:fillRect/>
          </a:stretch>
        </p:blipFill>
        <p:spPr bwMode="auto">
          <a:xfrm>
            <a:off x="8077201" y="1828800"/>
            <a:ext cx="2098569" cy="4565872"/>
          </a:xfrm>
          <a:prstGeom prst="rect">
            <a:avLst/>
          </a:prstGeom>
          <a:noFill/>
          <a:ln w="9525">
            <a:noFill/>
            <a:miter lim="800000"/>
            <a:headEnd/>
            <a:tailEnd/>
          </a:ln>
          <a:effectLst/>
        </p:spPr>
      </p:pic>
      <p:sp>
        <p:nvSpPr>
          <p:cNvPr id="8" name="TextBox 7"/>
          <p:cNvSpPr txBox="1"/>
          <p:nvPr/>
        </p:nvSpPr>
        <p:spPr>
          <a:xfrm>
            <a:off x="6477001" y="6400800"/>
            <a:ext cx="3698769" cy="338554"/>
          </a:xfrm>
          <a:prstGeom prst="rect">
            <a:avLst/>
          </a:prstGeom>
          <a:noFill/>
        </p:spPr>
        <p:txBody>
          <a:bodyPr wrap="square" rtlCol="0">
            <a:spAutoFit/>
          </a:bodyPr>
          <a:lstStyle/>
          <a:p>
            <a:r>
              <a:rPr lang="en-US" sz="1600" dirty="0">
                <a:latin typeface="Times New Roman" pitchFamily="18" charset="0"/>
                <a:cs typeface="Times New Roman" pitchFamily="18" charset="0"/>
              </a:rPr>
              <a:t>T=90% of highest absolute pixel value</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551C-6BF7-EDB2-70C2-7D7B0926F1B1}"/>
              </a:ext>
            </a:extLst>
          </p:cNvPr>
          <p:cNvSpPr>
            <a:spLocks noGrp="1"/>
          </p:cNvSpPr>
          <p:nvPr>
            <p:ph type="title"/>
          </p:nvPr>
        </p:nvSpPr>
        <p:spPr>
          <a:xfrm>
            <a:off x="0" y="0"/>
            <a:ext cx="10515600" cy="808383"/>
          </a:xfrm>
        </p:spPr>
        <p:txBody>
          <a:bodyPr/>
          <a:lstStyle/>
          <a:p>
            <a:r>
              <a:rPr lang="en-GB" dirty="0"/>
              <a:t>Region splitting</a:t>
            </a:r>
            <a:endParaRPr lang="en-IN" dirty="0"/>
          </a:p>
        </p:txBody>
      </p:sp>
      <p:sp>
        <p:nvSpPr>
          <p:cNvPr id="5" name="TextBox 4">
            <a:extLst>
              <a:ext uri="{FF2B5EF4-FFF2-40B4-BE49-F238E27FC236}">
                <a16:creationId xmlns:a16="http://schemas.microsoft.com/office/drawing/2014/main" id="{4E5F05A2-6928-FE32-F647-7730DD75B821}"/>
              </a:ext>
            </a:extLst>
          </p:cNvPr>
          <p:cNvSpPr txBox="1"/>
          <p:nvPr/>
        </p:nvSpPr>
        <p:spPr>
          <a:xfrm>
            <a:off x="940903" y="730230"/>
            <a:ext cx="10681253" cy="1477328"/>
          </a:xfrm>
          <a:prstGeom prst="rect">
            <a:avLst/>
          </a:prstGeom>
          <a:noFill/>
        </p:spPr>
        <p:txBody>
          <a:bodyPr wrap="square">
            <a:spAutoFit/>
          </a:bodyPr>
          <a:lstStyle/>
          <a:p>
            <a:pPr algn="just"/>
            <a:r>
              <a:rPr lang="en-GB" dirty="0"/>
              <a:t>Region splitting is a top-down approach.</a:t>
            </a:r>
          </a:p>
          <a:p>
            <a:pPr algn="just"/>
            <a:r>
              <a:rPr lang="en-GB" dirty="0"/>
              <a:t>It begins with a whole image and divides it up such that the segregated parts are more homogenous than the whole. </a:t>
            </a:r>
          </a:p>
          <a:p>
            <a:pPr algn="just"/>
            <a:r>
              <a:rPr lang="en-GB" dirty="0"/>
              <a:t>Splitting alone is insufficient for reasonable segmentation, as it severely limits the shapes of segments. Hence, a merging phase after the splitting phase is always desirable, which is termed as the split-and-merge algorithm</a:t>
            </a:r>
            <a:endParaRPr lang="en-IN" dirty="0"/>
          </a:p>
        </p:txBody>
      </p:sp>
      <p:sp>
        <p:nvSpPr>
          <p:cNvPr id="7" name="TextBox 6">
            <a:extLst>
              <a:ext uri="{FF2B5EF4-FFF2-40B4-BE49-F238E27FC236}">
                <a16:creationId xmlns:a16="http://schemas.microsoft.com/office/drawing/2014/main" id="{2427149F-3A63-EE7D-8423-89929F7AF6E0}"/>
              </a:ext>
            </a:extLst>
          </p:cNvPr>
          <p:cNvSpPr txBox="1"/>
          <p:nvPr/>
        </p:nvSpPr>
        <p:spPr>
          <a:xfrm>
            <a:off x="940903" y="2207558"/>
            <a:ext cx="10561982" cy="1477328"/>
          </a:xfrm>
          <a:prstGeom prst="rect">
            <a:avLst/>
          </a:prstGeom>
          <a:noFill/>
        </p:spPr>
        <p:txBody>
          <a:bodyPr wrap="square">
            <a:spAutoFit/>
          </a:bodyPr>
          <a:lstStyle/>
          <a:p>
            <a:r>
              <a:rPr lang="en-GB" b="1" dirty="0"/>
              <a:t>Region Splitting and Merging </a:t>
            </a:r>
          </a:p>
          <a:p>
            <a:r>
              <a:rPr lang="en-GB" dirty="0"/>
              <a:t>Region splitting and merging is an image-segmentation technique that takes spatial information into consideration. The region-splitting-and-merging method is as follows</a:t>
            </a:r>
          </a:p>
          <a:p>
            <a:endParaRPr lang="en-GB" b="1" dirty="0"/>
          </a:p>
          <a:p>
            <a:r>
              <a:rPr lang="en-GB" b="1" dirty="0"/>
              <a:t>Splitting:</a:t>
            </a:r>
            <a:endParaRPr lang="en-IN" b="1" dirty="0"/>
          </a:p>
        </p:txBody>
      </p:sp>
      <p:sp>
        <p:nvSpPr>
          <p:cNvPr id="11" name="TextBox 10">
            <a:extLst>
              <a:ext uri="{FF2B5EF4-FFF2-40B4-BE49-F238E27FC236}">
                <a16:creationId xmlns:a16="http://schemas.microsoft.com/office/drawing/2014/main" id="{6FDE57F5-BE01-B6D0-16B1-DB6D6B93CDFF}"/>
              </a:ext>
            </a:extLst>
          </p:cNvPr>
          <p:cNvSpPr txBox="1"/>
          <p:nvPr/>
        </p:nvSpPr>
        <p:spPr>
          <a:xfrm>
            <a:off x="8666921" y="3375901"/>
            <a:ext cx="3289851" cy="2585323"/>
          </a:xfrm>
          <a:prstGeom prst="rect">
            <a:avLst/>
          </a:prstGeom>
          <a:noFill/>
        </p:spPr>
        <p:txBody>
          <a:bodyPr wrap="square">
            <a:spAutoFit/>
          </a:bodyPr>
          <a:lstStyle/>
          <a:p>
            <a:pPr algn="just"/>
            <a:r>
              <a:rPr lang="en-GB" dirty="0"/>
              <a:t>The final partition is likely to contain adjacent regions with identical properties. </a:t>
            </a:r>
          </a:p>
          <a:p>
            <a:pPr algn="just"/>
            <a:endParaRPr lang="en-GB" dirty="0"/>
          </a:p>
          <a:p>
            <a:pPr algn="just"/>
            <a:r>
              <a:rPr lang="en-GB" dirty="0"/>
              <a:t>This drawback may be fixed by applying merging, and merging only adjacent regions whose combined pixels satisfy the predicate P.</a:t>
            </a:r>
            <a:endParaRPr lang="en-IN" dirty="0"/>
          </a:p>
        </p:txBody>
      </p:sp>
      <p:pic>
        <p:nvPicPr>
          <p:cNvPr id="13" name="Picture 12">
            <a:extLst>
              <a:ext uri="{FF2B5EF4-FFF2-40B4-BE49-F238E27FC236}">
                <a16:creationId xmlns:a16="http://schemas.microsoft.com/office/drawing/2014/main" id="{396156B6-30A6-3E58-4632-C0A795BC2F17}"/>
              </a:ext>
            </a:extLst>
          </p:cNvPr>
          <p:cNvPicPr>
            <a:picLocks noChangeAspect="1"/>
          </p:cNvPicPr>
          <p:nvPr/>
        </p:nvPicPr>
        <p:blipFill>
          <a:blip r:embed="rId2"/>
          <a:stretch>
            <a:fillRect/>
          </a:stretch>
        </p:blipFill>
        <p:spPr>
          <a:xfrm>
            <a:off x="1033254" y="3684885"/>
            <a:ext cx="6816518" cy="2940997"/>
          </a:xfrm>
          <a:prstGeom prst="rect">
            <a:avLst/>
          </a:prstGeom>
        </p:spPr>
      </p:pic>
    </p:spTree>
    <p:extLst>
      <p:ext uri="{BB962C8B-B14F-4D97-AF65-F5344CB8AC3E}">
        <p14:creationId xmlns:p14="http://schemas.microsoft.com/office/powerpoint/2010/main" val="3109835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FA52-FBA9-28D2-4F3B-DA8E1625253F}"/>
              </a:ext>
            </a:extLst>
          </p:cNvPr>
          <p:cNvSpPr>
            <a:spLocks noGrp="1"/>
          </p:cNvSpPr>
          <p:nvPr>
            <p:ph type="title"/>
          </p:nvPr>
        </p:nvSpPr>
        <p:spPr>
          <a:xfrm>
            <a:off x="0" y="1"/>
            <a:ext cx="10515600" cy="998806"/>
          </a:xfrm>
        </p:spPr>
        <p:txBody>
          <a:bodyPr/>
          <a:lstStyle/>
          <a:p>
            <a:r>
              <a:rPr lang="en-GB" dirty="0"/>
              <a:t>Merging</a:t>
            </a:r>
            <a:endParaRPr lang="en-IN" dirty="0"/>
          </a:p>
        </p:txBody>
      </p:sp>
      <p:pic>
        <p:nvPicPr>
          <p:cNvPr id="5" name="Picture 4">
            <a:extLst>
              <a:ext uri="{FF2B5EF4-FFF2-40B4-BE49-F238E27FC236}">
                <a16:creationId xmlns:a16="http://schemas.microsoft.com/office/drawing/2014/main" id="{1B0D8BA2-2579-FDB8-A3CF-68B718B6AAA8}"/>
              </a:ext>
            </a:extLst>
          </p:cNvPr>
          <p:cNvPicPr>
            <a:picLocks noChangeAspect="1"/>
          </p:cNvPicPr>
          <p:nvPr/>
        </p:nvPicPr>
        <p:blipFill>
          <a:blip r:embed="rId2"/>
          <a:stretch>
            <a:fillRect/>
          </a:stretch>
        </p:blipFill>
        <p:spPr>
          <a:xfrm>
            <a:off x="1220372" y="998807"/>
            <a:ext cx="8074855" cy="1858263"/>
          </a:xfrm>
          <a:prstGeom prst="rect">
            <a:avLst/>
          </a:prstGeom>
        </p:spPr>
      </p:pic>
      <p:pic>
        <p:nvPicPr>
          <p:cNvPr id="7" name="Picture 6">
            <a:extLst>
              <a:ext uri="{FF2B5EF4-FFF2-40B4-BE49-F238E27FC236}">
                <a16:creationId xmlns:a16="http://schemas.microsoft.com/office/drawing/2014/main" id="{840117EE-60CC-769A-3DEC-A05E8C048D7F}"/>
              </a:ext>
            </a:extLst>
          </p:cNvPr>
          <p:cNvPicPr>
            <a:picLocks noChangeAspect="1"/>
          </p:cNvPicPr>
          <p:nvPr/>
        </p:nvPicPr>
        <p:blipFill>
          <a:blip r:embed="rId3"/>
          <a:stretch>
            <a:fillRect/>
          </a:stretch>
        </p:blipFill>
        <p:spPr>
          <a:xfrm>
            <a:off x="225083" y="2928072"/>
            <a:ext cx="6502288" cy="3641539"/>
          </a:xfrm>
          <a:prstGeom prst="rect">
            <a:avLst/>
          </a:prstGeom>
        </p:spPr>
      </p:pic>
      <p:pic>
        <p:nvPicPr>
          <p:cNvPr id="9" name="Picture 8">
            <a:extLst>
              <a:ext uri="{FF2B5EF4-FFF2-40B4-BE49-F238E27FC236}">
                <a16:creationId xmlns:a16="http://schemas.microsoft.com/office/drawing/2014/main" id="{E1FAC0BC-78D2-A033-61D5-D5CBC18BC9AA}"/>
              </a:ext>
            </a:extLst>
          </p:cNvPr>
          <p:cNvPicPr>
            <a:picLocks noChangeAspect="1"/>
          </p:cNvPicPr>
          <p:nvPr/>
        </p:nvPicPr>
        <p:blipFill>
          <a:blip r:embed="rId4"/>
          <a:stretch>
            <a:fillRect/>
          </a:stretch>
        </p:blipFill>
        <p:spPr>
          <a:xfrm>
            <a:off x="6957940" y="3091491"/>
            <a:ext cx="4381500" cy="3314700"/>
          </a:xfrm>
          <a:prstGeom prst="rect">
            <a:avLst/>
          </a:prstGeom>
        </p:spPr>
      </p:pic>
    </p:spTree>
    <p:extLst>
      <p:ext uri="{BB962C8B-B14F-4D97-AF65-F5344CB8AC3E}">
        <p14:creationId xmlns:p14="http://schemas.microsoft.com/office/powerpoint/2010/main" val="12136940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DFB0-D55A-3949-541A-61EA75EA5681}"/>
              </a:ext>
            </a:extLst>
          </p:cNvPr>
          <p:cNvSpPr>
            <a:spLocks noGrp="1"/>
          </p:cNvSpPr>
          <p:nvPr>
            <p:ph type="title"/>
          </p:nvPr>
        </p:nvSpPr>
        <p:spPr/>
        <p:txBody>
          <a:bodyPr/>
          <a:lstStyle/>
          <a:p>
            <a:r>
              <a:rPr lang="en-GB" dirty="0"/>
              <a:t>Merging</a:t>
            </a:r>
            <a:endParaRPr lang="en-IN" dirty="0"/>
          </a:p>
        </p:txBody>
      </p:sp>
      <p:pic>
        <p:nvPicPr>
          <p:cNvPr id="5" name="Picture 4">
            <a:extLst>
              <a:ext uri="{FF2B5EF4-FFF2-40B4-BE49-F238E27FC236}">
                <a16:creationId xmlns:a16="http://schemas.microsoft.com/office/drawing/2014/main" id="{BB0BD560-FF23-45A8-3CD9-6012325B939B}"/>
              </a:ext>
            </a:extLst>
          </p:cNvPr>
          <p:cNvPicPr>
            <a:picLocks noChangeAspect="1"/>
          </p:cNvPicPr>
          <p:nvPr/>
        </p:nvPicPr>
        <p:blipFill>
          <a:blip r:embed="rId2"/>
          <a:stretch>
            <a:fillRect/>
          </a:stretch>
        </p:blipFill>
        <p:spPr>
          <a:xfrm>
            <a:off x="2278966" y="1477108"/>
            <a:ext cx="5964702" cy="3348110"/>
          </a:xfrm>
          <a:prstGeom prst="rect">
            <a:avLst/>
          </a:prstGeom>
        </p:spPr>
      </p:pic>
    </p:spTree>
    <p:extLst>
      <p:ext uri="{BB962C8B-B14F-4D97-AF65-F5344CB8AC3E}">
        <p14:creationId xmlns:p14="http://schemas.microsoft.com/office/powerpoint/2010/main" val="1456548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24951" y="974952"/>
            <a:ext cx="5570900" cy="2956968"/>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569459" y="4016148"/>
            <a:ext cx="5305425" cy="2352675"/>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6582048" y="4044722"/>
            <a:ext cx="5219700" cy="2295525"/>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6582048" y="622727"/>
            <a:ext cx="5219700" cy="2839403"/>
          </a:xfrm>
          <a:prstGeom prst="rect">
            <a:avLst/>
          </a:prstGeom>
          <a:noFill/>
          <a:ln w="9525">
            <a:noFill/>
            <a:miter lim="800000"/>
            <a:headEnd/>
            <a:tailEnd/>
          </a:ln>
          <a:effectLst/>
        </p:spPr>
      </p:pic>
      <p:sp>
        <p:nvSpPr>
          <p:cNvPr id="6" name="Title 1"/>
          <p:cNvSpPr>
            <a:spLocks noGrp="1"/>
          </p:cNvSpPr>
          <p:nvPr>
            <p:ph type="title"/>
          </p:nvPr>
        </p:nvSpPr>
        <p:spPr>
          <a:xfrm>
            <a:off x="0" y="1"/>
            <a:ext cx="10515600" cy="822960"/>
          </a:xfrm>
        </p:spPr>
        <p:txBody>
          <a:bodyPr/>
          <a:lstStyle/>
          <a:p>
            <a:r>
              <a:rPr lang="en-GB" dirty="0"/>
              <a:t>Example- Split and merging</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745264" y="359773"/>
            <a:ext cx="5267325" cy="23241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858066" y="3043646"/>
            <a:ext cx="5276850" cy="22860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6678250" y="384810"/>
            <a:ext cx="5210175" cy="2247900"/>
          </a:xfrm>
          <a:prstGeom prst="rect">
            <a:avLst/>
          </a:prstGeom>
          <a:noFill/>
          <a:ln w="9525">
            <a:noFill/>
            <a:miter lim="800000"/>
            <a:headEnd/>
            <a:tailEnd/>
          </a:ln>
          <a:effectLst/>
        </p:spPr>
      </p:pic>
      <p:pic>
        <p:nvPicPr>
          <p:cNvPr id="3078" name="Picture 6"/>
          <p:cNvPicPr>
            <a:picLocks noChangeAspect="1" noChangeArrowheads="1"/>
          </p:cNvPicPr>
          <p:nvPr/>
        </p:nvPicPr>
        <p:blipFill>
          <a:blip r:embed="rId5"/>
          <a:srcRect/>
          <a:stretch>
            <a:fillRect/>
          </a:stretch>
        </p:blipFill>
        <p:spPr bwMode="auto">
          <a:xfrm>
            <a:off x="6791053" y="3029359"/>
            <a:ext cx="5219700" cy="2314575"/>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567B27-EBD0-8B28-044C-C2CA48CB8410}"/>
              </a:ext>
            </a:extLst>
          </p:cNvPr>
          <p:cNvSpPr>
            <a:spLocks noGrp="1"/>
          </p:cNvSpPr>
          <p:nvPr>
            <p:ph type="sldNum" sz="quarter" idx="12"/>
          </p:nvPr>
        </p:nvSpPr>
        <p:spPr/>
        <p:txBody>
          <a:bodyPr/>
          <a:lstStyle/>
          <a:p>
            <a:fld id="{B6F15528-21DE-4FAA-801E-634DDDAF4B2B}" type="slidenum">
              <a:rPr lang="en-US" smtClean="0"/>
              <a:pPr/>
              <a:t>95</a:t>
            </a:fld>
            <a:endParaRPr lang="en-US"/>
          </a:p>
        </p:txBody>
      </p:sp>
      <p:pic>
        <p:nvPicPr>
          <p:cNvPr id="6" name="Picture 5">
            <a:extLst>
              <a:ext uri="{FF2B5EF4-FFF2-40B4-BE49-F238E27FC236}">
                <a16:creationId xmlns:a16="http://schemas.microsoft.com/office/drawing/2014/main" id="{5AD52743-E949-6DD5-F114-CB63507D4CD2}"/>
              </a:ext>
            </a:extLst>
          </p:cNvPr>
          <p:cNvPicPr>
            <a:picLocks noChangeAspect="1"/>
          </p:cNvPicPr>
          <p:nvPr/>
        </p:nvPicPr>
        <p:blipFill>
          <a:blip r:embed="rId2"/>
          <a:stretch>
            <a:fillRect/>
          </a:stretch>
        </p:blipFill>
        <p:spPr>
          <a:xfrm>
            <a:off x="1371600" y="533401"/>
            <a:ext cx="9525000" cy="5822950"/>
          </a:xfrm>
          <a:prstGeom prst="rect">
            <a:avLst/>
          </a:prstGeom>
        </p:spPr>
      </p:pic>
    </p:spTree>
    <p:extLst>
      <p:ext uri="{BB962C8B-B14F-4D97-AF65-F5344CB8AC3E}">
        <p14:creationId xmlns:p14="http://schemas.microsoft.com/office/powerpoint/2010/main" val="1512037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Grp="1" noChangeArrowheads="1"/>
          </p:cNvSpPr>
          <p:nvPr>
            <p:ph type="title"/>
          </p:nvPr>
        </p:nvSpPr>
        <p:spPr bwMode="auto">
          <a:xfrm>
            <a:off x="152400" y="152400"/>
            <a:ext cx="7924800" cy="523220"/>
          </a:xfrm>
          <a:prstGeom prst="rect">
            <a:avLst/>
          </a:prstGeom>
          <a:noFill/>
          <a:ln w="9525">
            <a:noFill/>
            <a:miter lim="800000"/>
            <a:headEnd/>
            <a:tailEnd/>
          </a:ln>
          <a:effectLst>
            <a:outerShdw dist="35921" dir="2700000" algn="ctr" rotWithShape="0">
              <a:schemeClr val="folHlink"/>
            </a:outerShdw>
          </a:effectLst>
        </p:spPr>
        <p:txBody>
          <a:bodyPr wrap="square">
            <a:spAutoFit/>
          </a:bodyPr>
          <a:lstStyle/>
          <a:p>
            <a:pPr algn="l"/>
            <a:r>
              <a:rPr lang="en-US" altLang="zh-TW" sz="2800" dirty="0">
                <a:solidFill>
                  <a:srgbClr val="FF0000"/>
                </a:solidFill>
                <a:latin typeface="Times New Roman" pitchFamily="18" charset="0"/>
                <a:ea typeface="新細明體" pitchFamily="18" charset="-120"/>
                <a:cs typeface="Times New Roman" pitchFamily="18" charset="0"/>
              </a:rPr>
              <a:t>Segmentation by Morphological Watersheds</a:t>
            </a:r>
            <a:endParaRPr lang="en-US" altLang="zh-TW" sz="2800" dirty="0">
              <a:latin typeface="Times New Roman" pitchFamily="18" charset="0"/>
              <a:ea typeface="新細明體" pitchFamily="18" charset="-120"/>
              <a:cs typeface="Times New Roman" pitchFamily="18" charset="0"/>
            </a:endParaRPr>
          </a:p>
        </p:txBody>
      </p:sp>
      <p:sp>
        <p:nvSpPr>
          <p:cNvPr id="5" name="Rectangle 5"/>
          <p:cNvSpPr>
            <a:spLocks noGrp="1" noChangeArrowheads="1"/>
          </p:cNvSpPr>
          <p:nvPr>
            <p:ph idx="1"/>
          </p:nvPr>
        </p:nvSpPr>
        <p:spPr bwMode="auto">
          <a:xfrm>
            <a:off x="1524000" y="838200"/>
            <a:ext cx="9677400" cy="5029200"/>
          </a:xfrm>
          <a:noFill/>
          <a:ln>
            <a:miter lim="800000"/>
            <a:headEnd/>
            <a:tailEnd/>
          </a:ln>
        </p:spPr>
        <p:txBody>
          <a:bodyPr vert="horz" wrap="square" lIns="91440" tIns="45720" rIns="91440" bIns="45720" numCol="1" rtlCol="0" anchor="t" anchorCtr="0" compatLnSpc="1">
            <a:prstTxWarp prst="textNoShape">
              <a:avLst/>
            </a:prstTxWarp>
            <a:noAutofit/>
          </a:bodyPr>
          <a:lstStyle/>
          <a:p>
            <a:pPr algn="just">
              <a:lnSpc>
                <a:spcPct val="150000"/>
              </a:lnSpc>
            </a:pPr>
            <a:r>
              <a:rPr lang="en-US" altLang="zh-TW" sz="2400" dirty="0">
                <a:latin typeface="Times New Roman" pitchFamily="18" charset="0"/>
                <a:ea typeface="新細明體" pitchFamily="18" charset="-120"/>
                <a:cs typeface="Times New Roman" pitchFamily="18" charset="0"/>
              </a:rPr>
              <a:t>The concept of watersheds is based on visualizing an image in </a:t>
            </a:r>
            <a:r>
              <a:rPr lang="en-US" altLang="zh-TW" sz="2400" dirty="0">
                <a:solidFill>
                  <a:srgbClr val="FF0000"/>
                </a:solidFill>
                <a:latin typeface="Times New Roman" pitchFamily="18" charset="0"/>
                <a:ea typeface="新細明體" pitchFamily="18" charset="-120"/>
                <a:cs typeface="Times New Roman" pitchFamily="18" charset="0"/>
              </a:rPr>
              <a:t>three dimensions</a:t>
            </a:r>
            <a:r>
              <a:rPr lang="en-US" altLang="zh-TW" sz="2400" dirty="0">
                <a:latin typeface="Times New Roman" pitchFamily="18" charset="0"/>
                <a:ea typeface="新細明體" pitchFamily="18" charset="-120"/>
                <a:cs typeface="Times New Roman" pitchFamily="18" charset="0"/>
              </a:rPr>
              <a:t>: two spatial coordinates versus gray levels.</a:t>
            </a:r>
          </a:p>
          <a:p>
            <a:pPr algn="just">
              <a:lnSpc>
                <a:spcPct val="150000"/>
              </a:lnSpc>
            </a:pPr>
            <a:r>
              <a:rPr lang="en-US" altLang="zh-TW" sz="2400" dirty="0">
                <a:latin typeface="Times New Roman" pitchFamily="18" charset="0"/>
                <a:ea typeface="新細明體" pitchFamily="18" charset="-120"/>
                <a:cs typeface="Times New Roman" pitchFamily="18" charset="0"/>
              </a:rPr>
              <a:t>In such a topographic interpretation, we consider three types of points:</a:t>
            </a:r>
          </a:p>
          <a:p>
            <a:pPr lvl="1" algn="just">
              <a:lnSpc>
                <a:spcPct val="150000"/>
              </a:lnSpc>
            </a:pPr>
            <a:r>
              <a:rPr lang="en-US" altLang="zh-TW" sz="2400" dirty="0">
                <a:latin typeface="Times New Roman" pitchFamily="18" charset="0"/>
                <a:ea typeface="新細明體" pitchFamily="18" charset="-120"/>
                <a:cs typeface="Times New Roman" pitchFamily="18" charset="0"/>
              </a:rPr>
              <a:t>(a) points belonging to a regional minimum</a:t>
            </a:r>
          </a:p>
          <a:p>
            <a:pPr algn="just">
              <a:lnSpc>
                <a:spcPct val="150000"/>
              </a:lnSpc>
              <a:buNone/>
            </a:pPr>
            <a:r>
              <a:rPr lang="en-US" altLang="zh-TW" sz="2400" dirty="0">
                <a:latin typeface="Times New Roman" pitchFamily="18" charset="0"/>
                <a:ea typeface="新細明體" pitchFamily="18" charset="-120"/>
                <a:cs typeface="Times New Roman" pitchFamily="18" charset="0"/>
              </a:rPr>
              <a:t>      -- (b) points at which a drop of water would fall to a single minimum 	  </a:t>
            </a:r>
            <a:r>
              <a:rPr lang="en-US" sz="2400" dirty="0">
                <a:latin typeface="Times New Roman" pitchFamily="18" charset="0"/>
                <a:cs typeface="Times New Roman" pitchFamily="18" charset="0"/>
              </a:rPr>
              <a:t>(The catchment basin or watershed of that minimum) .</a:t>
            </a:r>
          </a:p>
          <a:p>
            <a:pPr algn="just">
              <a:lnSpc>
                <a:spcPct val="150000"/>
              </a:lnSpc>
              <a:buNone/>
            </a:pPr>
            <a:r>
              <a:rPr lang="en-US" altLang="zh-TW" sz="2400" dirty="0">
                <a:latin typeface="Times New Roman" pitchFamily="18" charset="0"/>
                <a:ea typeface="新細明體" pitchFamily="18" charset="-120"/>
                <a:cs typeface="Times New Roman" pitchFamily="18" charset="0"/>
              </a:rPr>
              <a:t>      -- (c) points at which water would be equally likely to fall to more than one such minimum(</a:t>
            </a:r>
            <a:r>
              <a:rPr lang="en-US" sz="2400" dirty="0">
                <a:latin typeface="Times New Roman" pitchFamily="18" charset="0"/>
                <a:cs typeface="Times New Roman" pitchFamily="18" charset="0"/>
              </a:rPr>
              <a:t>The divide lines or watershed lines) .</a:t>
            </a:r>
            <a:endParaRPr lang="en-US" altLang="zh-TW" sz="2400" dirty="0">
              <a:latin typeface="Times New Roman" pitchFamily="18" charset="0"/>
              <a:ea typeface="新細明體" pitchFamily="18" charset="-120"/>
              <a:cs typeface="Times New Roman" pitchFamily="18" charset="0"/>
            </a:endParaRPr>
          </a:p>
          <a:p>
            <a:pPr algn="just">
              <a:lnSpc>
                <a:spcPct val="150000"/>
              </a:lnSpc>
            </a:pPr>
            <a:r>
              <a:rPr lang="en-US" altLang="zh-TW" sz="2400" dirty="0">
                <a:latin typeface="Times New Roman" pitchFamily="18" charset="0"/>
                <a:ea typeface="新細明體" pitchFamily="18" charset="-120"/>
                <a:cs typeface="Times New Roman" pitchFamily="18" charset="0"/>
              </a:rPr>
              <a:t>The principal objective of segmentation algorithms based on these concepts is </a:t>
            </a:r>
            <a:r>
              <a:rPr lang="en-US" altLang="zh-TW" sz="2400" dirty="0">
                <a:solidFill>
                  <a:srgbClr val="FF0000"/>
                </a:solidFill>
                <a:latin typeface="Times New Roman" pitchFamily="18" charset="0"/>
                <a:ea typeface="新細明體" pitchFamily="18" charset="-120"/>
                <a:cs typeface="Times New Roman" pitchFamily="18" charset="0"/>
              </a:rPr>
              <a:t>to find the watershed lines.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96</a:t>
            </a:fld>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Grp="1" noChangeAspect="1" noChangeArrowheads="1"/>
          </p:cNvPicPr>
          <p:nvPr>
            <p:ph idx="1"/>
          </p:nvPr>
        </p:nvPicPr>
        <p:blipFill>
          <a:blip r:embed="rId2"/>
          <a:srcRect/>
          <a:stretch>
            <a:fillRect/>
          </a:stretch>
        </p:blipFill>
        <p:spPr bwMode="auto">
          <a:xfrm>
            <a:off x="2362200" y="838200"/>
            <a:ext cx="7315200" cy="3967956"/>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85801"/>
            <a:ext cx="8229600" cy="5440363"/>
          </a:xfrm>
        </p:spPr>
        <p:txBody>
          <a:bodyPr>
            <a:normAutofit/>
          </a:bodyPr>
          <a:lstStyle/>
          <a:p>
            <a:pPr algn="just">
              <a:lnSpc>
                <a:spcPct val="150000"/>
              </a:lnSpc>
            </a:pPr>
            <a:r>
              <a:rPr lang="en-US" sz="2400" dirty="0">
                <a:solidFill>
                  <a:srgbClr val="002060"/>
                </a:solidFill>
                <a:latin typeface="Times New Roman" pitchFamily="18" charset="0"/>
                <a:cs typeface="Times New Roman" pitchFamily="18" charset="0"/>
              </a:rPr>
              <a:t>The idea is simple: </a:t>
            </a:r>
          </a:p>
          <a:p>
            <a:pPr algn="just">
              <a:lnSpc>
                <a:spcPct val="150000"/>
              </a:lnSpc>
              <a:buNone/>
            </a:pPr>
            <a:r>
              <a:rPr lang="en-US" sz="2400" dirty="0">
                <a:latin typeface="Times New Roman" pitchFamily="18" charset="0"/>
                <a:cs typeface="Times New Roman" pitchFamily="18" charset="0"/>
              </a:rPr>
              <a:t> Suppose that a hole is punched in each regional minimum and that the entire topography is flooded from below by letting water rise through the holes at a uniform rate.</a:t>
            </a:r>
          </a:p>
          <a:p>
            <a:pPr algn="just">
              <a:lnSpc>
                <a:spcPct val="150000"/>
              </a:lnSpc>
              <a:buNone/>
            </a:pPr>
            <a:r>
              <a:rPr lang="en-US" sz="2400" dirty="0">
                <a:latin typeface="Times New Roman" pitchFamily="18" charset="0"/>
                <a:cs typeface="Times New Roman" pitchFamily="18" charset="0"/>
              </a:rPr>
              <a:t> </a:t>
            </a:r>
          </a:p>
          <a:p>
            <a:pPr algn="just">
              <a:lnSpc>
                <a:spcPct val="150000"/>
              </a:lnSpc>
              <a:buNone/>
            </a:pPr>
            <a:r>
              <a:rPr lang="en-US" sz="2400" dirty="0">
                <a:latin typeface="Times New Roman" pitchFamily="18" charset="0"/>
                <a:cs typeface="Times New Roman" pitchFamily="18" charset="0"/>
              </a:rPr>
              <a:t> When rising water in distinct catchment basins is about the merge, a dam is built to prevent merging. These dam boundaries correspond to the watershed lines. </a:t>
            </a:r>
          </a:p>
          <a:p>
            <a:pPr algn="just"/>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Rectangle 2"/>
          <p:cNvSpPr>
            <a:spLocks noGrp="1" noChangeArrowheads="1"/>
          </p:cNvSpPr>
          <p:nvPr>
            <p:ph type="title"/>
          </p:nvPr>
        </p:nvSpPr>
        <p:spPr>
          <a:xfrm>
            <a:off x="1981200" y="152400"/>
            <a:ext cx="8229600" cy="533400"/>
          </a:xfrm>
        </p:spPr>
        <p:txBody>
          <a:bodyPr>
            <a:noAutofit/>
          </a:bodyPr>
          <a:lstStyle/>
          <a:p>
            <a:r>
              <a:rPr lang="en-US" altLang="zh-TW" sz="2800" b="1" dirty="0">
                <a:solidFill>
                  <a:srgbClr val="FF0000"/>
                </a:solidFill>
                <a:ea typeface="新細明體" pitchFamily="18" charset="-120"/>
              </a:rPr>
              <a:t>Illustration</a:t>
            </a:r>
          </a:p>
        </p:txBody>
      </p:sp>
      <p:sp>
        <p:nvSpPr>
          <p:cNvPr id="1375235" name="Rectangle 3"/>
          <p:cNvSpPr>
            <a:spLocks noGrp="1" noChangeArrowheads="1"/>
          </p:cNvSpPr>
          <p:nvPr>
            <p:ph type="body" idx="1"/>
          </p:nvPr>
        </p:nvSpPr>
        <p:spPr>
          <a:xfrm>
            <a:off x="1981200" y="685800"/>
            <a:ext cx="8229600" cy="6172200"/>
          </a:xfrm>
        </p:spPr>
        <p:txBody>
          <a:bodyPr>
            <a:normAutofit/>
          </a:bodyPr>
          <a:lstStyle/>
          <a:p>
            <a:pPr>
              <a:lnSpc>
                <a:spcPct val="150000"/>
              </a:lnSpc>
            </a:pPr>
            <a:r>
              <a:rPr lang="en-US" altLang="zh-TW" sz="2000" dirty="0">
                <a:latin typeface="Times New Roman" pitchFamily="18" charset="0"/>
                <a:ea typeface="新細明體" pitchFamily="18" charset="-120"/>
                <a:cs typeface="Times New Roman" pitchFamily="18" charset="0"/>
              </a:rPr>
              <a:t>Objective: finding the watershed lines.</a:t>
            </a:r>
          </a:p>
          <a:p>
            <a:pPr>
              <a:lnSpc>
                <a:spcPct val="150000"/>
              </a:lnSpc>
            </a:pPr>
            <a:r>
              <a:rPr lang="en-US" sz="2000" dirty="0">
                <a:latin typeface="Times New Roman" pitchFamily="18" charset="0"/>
                <a:cs typeface="Times New Roman" pitchFamily="18" charset="0"/>
              </a:rPr>
              <a:t>In topographic view. in which the height of the "mountains’’ is proportional to gray-level values in the input image.</a:t>
            </a:r>
          </a:p>
          <a:p>
            <a:pPr>
              <a:lnSpc>
                <a:spcPct val="150000"/>
              </a:lnSpc>
            </a:pPr>
            <a:r>
              <a:rPr lang="en-US" sz="2000" dirty="0">
                <a:latin typeface="Times New Roman" pitchFamily="18" charset="0"/>
                <a:cs typeface="Times New Roman" pitchFamily="18" charset="0"/>
              </a:rPr>
              <a:t>we imagine the perimeter of the entire topography (image) being enclose d by dams of height greater than the highest possible mountain, whose value is determined by the highest possible gray- level value in the input image.</a:t>
            </a:r>
          </a:p>
          <a:p>
            <a:pPr lvl="1">
              <a:lnSpc>
                <a:spcPct val="150000"/>
              </a:lnSpc>
              <a:buFont typeface="Arial" pitchFamily="34" charset="0"/>
              <a:buChar char="•"/>
            </a:pPr>
            <a:r>
              <a:rPr lang="en-US" altLang="zh-TW" sz="2000" dirty="0">
                <a:latin typeface="Times New Roman" pitchFamily="18" charset="0"/>
                <a:ea typeface="新細明體" pitchFamily="18" charset="-120"/>
                <a:cs typeface="Times New Roman" pitchFamily="18" charset="0"/>
              </a:rPr>
              <a:t>Construction of dam to prevent catchment basins from merging.</a:t>
            </a:r>
          </a:p>
          <a:p>
            <a:endParaRPr lang="zh-TW" altLang="en-US" sz="2000" dirty="0">
              <a:latin typeface="Times New Roman" pitchFamily="18" charset="0"/>
              <a:ea typeface="新細明體" pitchFamily="18" charset="-120"/>
              <a:cs typeface="Times New Roman" pitchFamily="18" charset="0"/>
            </a:endParaRPr>
          </a:p>
        </p:txBody>
      </p:sp>
      <p:pic>
        <p:nvPicPr>
          <p:cNvPr id="1375236" name="Picture 4" descr="Picture2_a"/>
          <p:cNvPicPr>
            <a:picLocks noChangeAspect="1" noChangeArrowheads="1"/>
          </p:cNvPicPr>
          <p:nvPr/>
        </p:nvPicPr>
        <p:blipFill>
          <a:blip r:embed="rId2"/>
          <a:srcRect/>
          <a:stretch>
            <a:fillRect/>
          </a:stretch>
        </p:blipFill>
        <p:spPr bwMode="auto">
          <a:xfrm>
            <a:off x="3429001" y="4038601"/>
            <a:ext cx="3962400" cy="2250471"/>
          </a:xfrm>
          <a:prstGeom prst="rect">
            <a:avLst/>
          </a:prstGeom>
          <a:noFill/>
        </p:spPr>
      </p:pic>
      <p:sp>
        <p:nvSpPr>
          <p:cNvPr id="1375237" name="Text Box 5"/>
          <p:cNvSpPr txBox="1">
            <a:spLocks noChangeArrowheads="1"/>
          </p:cNvSpPr>
          <p:nvPr/>
        </p:nvSpPr>
        <p:spPr bwMode="gray">
          <a:xfrm>
            <a:off x="1752600" y="6324600"/>
            <a:ext cx="1540486" cy="369332"/>
          </a:xfrm>
          <a:prstGeom prst="rect">
            <a:avLst/>
          </a:prstGeom>
          <a:noFill/>
          <a:ln w="9525">
            <a:noFill/>
            <a:miter lim="800000"/>
            <a:headEnd/>
            <a:tailEnd/>
          </a:ln>
          <a:effectLst/>
        </p:spPr>
        <p:txBody>
          <a:bodyPr wrap="none">
            <a:spAutoFit/>
          </a:bodyPr>
          <a:lstStyle/>
          <a:p>
            <a:r>
              <a:rPr lang="en-US" altLang="zh-TW" dirty="0">
                <a:ea typeface="新細明體" pitchFamily="18" charset="-120"/>
              </a:rPr>
              <a:t>Original image</a:t>
            </a:r>
          </a:p>
        </p:txBody>
      </p:sp>
      <p:sp>
        <p:nvSpPr>
          <p:cNvPr id="1375238" name="Text Box 6"/>
          <p:cNvSpPr txBox="1">
            <a:spLocks noChangeArrowheads="1"/>
          </p:cNvSpPr>
          <p:nvPr/>
        </p:nvSpPr>
        <p:spPr bwMode="gray">
          <a:xfrm>
            <a:off x="8693151" y="6491288"/>
            <a:ext cx="1820563" cy="369332"/>
          </a:xfrm>
          <a:prstGeom prst="rect">
            <a:avLst/>
          </a:prstGeom>
          <a:noFill/>
          <a:ln w="9525">
            <a:noFill/>
            <a:miter lim="800000"/>
            <a:headEnd/>
            <a:tailEnd/>
          </a:ln>
          <a:effectLst/>
        </p:spPr>
        <p:txBody>
          <a:bodyPr wrap="none">
            <a:spAutoFit/>
          </a:bodyPr>
          <a:lstStyle/>
          <a:p>
            <a:r>
              <a:rPr lang="en-US" altLang="zh-TW" dirty="0">
                <a:ea typeface="新細明體" pitchFamily="18" charset="-120"/>
              </a:rPr>
              <a:t>Topographic view</a:t>
            </a:r>
          </a:p>
        </p:txBody>
      </p:sp>
      <p:sp>
        <p:nvSpPr>
          <p:cNvPr id="1375239" name="Line 7"/>
          <p:cNvSpPr>
            <a:spLocks noChangeShapeType="1"/>
          </p:cNvSpPr>
          <p:nvPr/>
        </p:nvSpPr>
        <p:spPr bwMode="gray">
          <a:xfrm flipH="1">
            <a:off x="7239000" y="5105401"/>
            <a:ext cx="2354262" cy="479425"/>
          </a:xfrm>
          <a:prstGeom prst="line">
            <a:avLst/>
          </a:prstGeom>
          <a:noFill/>
          <a:ln w="25400">
            <a:solidFill>
              <a:srgbClr val="FF0000"/>
            </a:solidFill>
            <a:round/>
            <a:headEnd/>
            <a:tailEnd type="triangle" w="med" len="med"/>
          </a:ln>
          <a:effectLst/>
        </p:spPr>
        <p:txBody>
          <a:bodyPr>
            <a:spAutoFit/>
          </a:bodyPr>
          <a:lstStyle/>
          <a:p>
            <a:endParaRPr lang="en-US"/>
          </a:p>
        </p:txBody>
      </p:sp>
      <p:sp>
        <p:nvSpPr>
          <p:cNvPr id="1375240" name="Line 8"/>
          <p:cNvSpPr>
            <a:spLocks noChangeShapeType="1"/>
          </p:cNvSpPr>
          <p:nvPr/>
        </p:nvSpPr>
        <p:spPr bwMode="gray">
          <a:xfrm flipH="1">
            <a:off x="6705600" y="5105400"/>
            <a:ext cx="2819400" cy="381000"/>
          </a:xfrm>
          <a:prstGeom prst="line">
            <a:avLst/>
          </a:prstGeom>
          <a:noFill/>
          <a:ln w="25400">
            <a:solidFill>
              <a:srgbClr val="FF0000"/>
            </a:solidFill>
            <a:round/>
            <a:headEnd/>
            <a:tailEnd type="triangle" w="med" len="med"/>
          </a:ln>
          <a:effectLst/>
        </p:spPr>
        <p:txBody>
          <a:bodyPr wrap="square">
            <a:spAutoFit/>
          </a:bodyPr>
          <a:lstStyle/>
          <a:p>
            <a:endParaRPr lang="en-US"/>
          </a:p>
        </p:txBody>
      </p:sp>
      <p:sp>
        <p:nvSpPr>
          <p:cNvPr id="1375241" name="Text Box 9"/>
          <p:cNvSpPr txBox="1">
            <a:spLocks noChangeArrowheads="1"/>
          </p:cNvSpPr>
          <p:nvPr/>
        </p:nvSpPr>
        <p:spPr bwMode="gray">
          <a:xfrm>
            <a:off x="9126538" y="4495800"/>
            <a:ext cx="1541463" cy="641350"/>
          </a:xfrm>
          <a:prstGeom prst="rect">
            <a:avLst/>
          </a:prstGeom>
          <a:noFill/>
          <a:ln w="25400">
            <a:noFill/>
            <a:miter lim="800000"/>
            <a:headEnd/>
            <a:tailEnd/>
          </a:ln>
          <a:effectLst/>
        </p:spPr>
        <p:txBody>
          <a:bodyPr>
            <a:spAutoFit/>
          </a:bodyPr>
          <a:lstStyle/>
          <a:p>
            <a:r>
              <a:rPr lang="en-US" altLang="zh-TW" dirty="0">
                <a:ea typeface="新細明體" pitchFamily="18" charset="-120"/>
              </a:rPr>
              <a:t>Catchment basins</a:t>
            </a:r>
          </a:p>
        </p:txBody>
      </p:sp>
      <p:sp>
        <p:nvSpPr>
          <p:cNvPr id="1375242" name="Line 10"/>
          <p:cNvSpPr>
            <a:spLocks noChangeShapeType="1"/>
          </p:cNvSpPr>
          <p:nvPr/>
        </p:nvSpPr>
        <p:spPr bwMode="gray">
          <a:xfrm flipH="1" flipV="1">
            <a:off x="7696201" y="5181600"/>
            <a:ext cx="1635125" cy="685800"/>
          </a:xfrm>
          <a:prstGeom prst="line">
            <a:avLst/>
          </a:prstGeom>
          <a:noFill/>
          <a:ln w="25400">
            <a:solidFill>
              <a:srgbClr val="0000FF"/>
            </a:solidFill>
            <a:round/>
            <a:headEnd/>
            <a:tailEnd type="triangle" w="med" len="med"/>
          </a:ln>
          <a:effectLst/>
        </p:spPr>
        <p:txBody>
          <a:bodyPr>
            <a:spAutoFit/>
          </a:bodyPr>
          <a:lstStyle/>
          <a:p>
            <a:endParaRPr lang="en-US"/>
          </a:p>
        </p:txBody>
      </p:sp>
      <p:sp>
        <p:nvSpPr>
          <p:cNvPr id="1375243" name="Line 11"/>
          <p:cNvSpPr>
            <a:spLocks noChangeShapeType="1"/>
          </p:cNvSpPr>
          <p:nvPr/>
        </p:nvSpPr>
        <p:spPr bwMode="gray">
          <a:xfrm flipH="1" flipV="1">
            <a:off x="6324600" y="5486400"/>
            <a:ext cx="3055938" cy="685800"/>
          </a:xfrm>
          <a:prstGeom prst="line">
            <a:avLst/>
          </a:prstGeom>
          <a:noFill/>
          <a:ln w="25400">
            <a:solidFill>
              <a:srgbClr val="0000FF"/>
            </a:solidFill>
            <a:round/>
            <a:headEnd/>
            <a:tailEnd type="triangle" w="med" len="med"/>
          </a:ln>
          <a:effectLst/>
        </p:spPr>
        <p:txBody>
          <a:bodyPr>
            <a:spAutoFit/>
          </a:bodyPr>
          <a:lstStyle/>
          <a:p>
            <a:endParaRPr lang="en-US"/>
          </a:p>
        </p:txBody>
      </p:sp>
      <p:sp>
        <p:nvSpPr>
          <p:cNvPr id="1375244" name="Text Box 12"/>
          <p:cNvSpPr txBox="1">
            <a:spLocks noChangeArrowheads="1"/>
          </p:cNvSpPr>
          <p:nvPr/>
        </p:nvSpPr>
        <p:spPr bwMode="gray">
          <a:xfrm>
            <a:off x="9374188" y="5486400"/>
            <a:ext cx="1293812" cy="641350"/>
          </a:xfrm>
          <a:prstGeom prst="rect">
            <a:avLst/>
          </a:prstGeom>
          <a:noFill/>
          <a:ln w="25400">
            <a:noFill/>
            <a:miter lim="800000"/>
            <a:headEnd/>
            <a:tailEnd/>
          </a:ln>
          <a:effectLst/>
        </p:spPr>
        <p:txBody>
          <a:bodyPr>
            <a:spAutoFit/>
          </a:bodyPr>
          <a:lstStyle/>
          <a:p>
            <a:r>
              <a:rPr lang="en-US" altLang="zh-TW" dirty="0">
                <a:ea typeface="新細明體" pitchFamily="18" charset="-120"/>
              </a:rPr>
              <a:t>Watershed lines</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99</a:t>
            </a:fld>
            <a:endParaRPr lang="en-US"/>
          </a:p>
        </p:txBody>
      </p:sp>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2068</TotalTime>
  <Words>4338</Words>
  <Application>Microsoft Office PowerPoint</Application>
  <PresentationFormat>Widescreen</PresentationFormat>
  <Paragraphs>413</Paragraphs>
  <Slides>126</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126</vt:i4>
      </vt:variant>
    </vt:vector>
  </HeadingPairs>
  <TitlesOfParts>
    <vt:vector size="137" baseType="lpstr">
      <vt:lpstr>新細明體</vt:lpstr>
      <vt:lpstr>Arial</vt:lpstr>
      <vt:lpstr>Calibri</vt:lpstr>
      <vt:lpstr>IBM Plex Sans</vt:lpstr>
      <vt:lpstr>inherit</vt:lpstr>
      <vt:lpstr>Inter</vt:lpstr>
      <vt:lpstr>Times New Roman</vt:lpstr>
      <vt:lpstr>Wingdings</vt:lpstr>
      <vt:lpstr>Office Theme</vt:lpstr>
      <vt:lpstr>Equation</vt:lpstr>
      <vt:lpstr>Denklem</vt:lpstr>
      <vt:lpstr>Image Segmentation Def: Sub divides image into it constituent Regions</vt:lpstr>
      <vt:lpstr>Segmentation Fundamentals</vt:lpstr>
      <vt:lpstr>PowerPoint Presentation</vt:lpstr>
      <vt:lpstr>Principal approaches</vt:lpstr>
      <vt:lpstr>Detection of Discontinuities(Point ,Line and Edge detection)</vt:lpstr>
      <vt:lpstr>Back ground</vt:lpstr>
      <vt:lpstr>PowerPoint Presentation</vt:lpstr>
      <vt:lpstr>Detection of isolated points</vt:lpstr>
      <vt:lpstr>PowerPoint Presentation</vt:lpstr>
      <vt:lpstr>Line Detection</vt:lpstr>
      <vt:lpstr>PowerPoint Presentation</vt:lpstr>
      <vt:lpstr>Edge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Calculation of gx, gy by the use of different operators:</vt:lpstr>
      <vt:lpstr>PowerPoint Presentation</vt:lpstr>
      <vt:lpstr>PowerPoint Presentation</vt:lpstr>
      <vt:lpstr>PowerPoint Presentation</vt:lpstr>
      <vt:lpstr>PowerPoint Presentation</vt:lpstr>
      <vt:lpstr>PowerPoint Presentation</vt:lpstr>
      <vt:lpstr>PowerPoint Presentation</vt:lpstr>
      <vt:lpstr>Detection of edges by Laplacian </vt:lpstr>
      <vt:lpstr>PowerPoint Presentation</vt:lpstr>
      <vt:lpstr>Advanced Edge detection by using Laplacian or Marr-Hildreth edge detector</vt:lpstr>
      <vt:lpstr>PowerPoint Presentation</vt:lpstr>
      <vt:lpstr>PowerPoint Presentation</vt:lpstr>
      <vt:lpstr>PowerPoint Presentation</vt:lpstr>
      <vt:lpstr>Canny Filter for Edge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vt:lpstr>
      <vt:lpstr>PowerPoint Presentation</vt:lpstr>
      <vt:lpstr>PowerPoint Presentation</vt:lpstr>
      <vt:lpstr>PowerPoint Presentation</vt:lpstr>
      <vt:lpstr>PowerPoint Presentation</vt:lpstr>
      <vt:lpstr>PowerPoint Presentation</vt:lpstr>
      <vt:lpstr>PowerPoint Presentation</vt:lpstr>
      <vt:lpstr>Edge Linking and Boundary Detection</vt:lpstr>
      <vt:lpstr>Local Processing</vt:lpstr>
      <vt:lpstr>Local Processing</vt:lpstr>
      <vt:lpstr>PowerPoint Presentation</vt:lpstr>
      <vt:lpstr>Region processing ( Polygonization)</vt:lpstr>
      <vt:lpstr>Global Processing Using the Hough Transform</vt:lpstr>
      <vt:lpstr>Hough Transform (transform image plane to parameter space)</vt:lpstr>
      <vt:lpstr>PowerPoint Presentation</vt:lpstr>
      <vt:lpstr>PowerPoint Presentation</vt:lpstr>
      <vt:lpstr>PowerPoint Presentation</vt:lpstr>
      <vt:lpstr>PowerPoint Presentation</vt:lpstr>
      <vt:lpstr>Edge-linking Based on the Hough Transform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Region  based segmentation</vt:lpstr>
      <vt:lpstr>PowerPoint Presentation</vt:lpstr>
      <vt:lpstr>PowerPoint Presentation</vt:lpstr>
      <vt:lpstr>Example –Region growing</vt:lpstr>
      <vt:lpstr>PowerPoint Presentation</vt:lpstr>
      <vt:lpstr>PowerPoint Presentation</vt:lpstr>
      <vt:lpstr>PowerPoint Presentation</vt:lpstr>
      <vt:lpstr>PowerPoint Presentation</vt:lpstr>
      <vt:lpstr>Region splitting</vt:lpstr>
      <vt:lpstr>Merging</vt:lpstr>
      <vt:lpstr>Merging</vt:lpstr>
      <vt:lpstr>Example- Split and merging</vt:lpstr>
      <vt:lpstr>PowerPoint Presentation</vt:lpstr>
      <vt:lpstr>PowerPoint Presentation</vt:lpstr>
      <vt:lpstr>Segmentation by Morphological Watersheds</vt:lpstr>
      <vt:lpstr>PowerPoint Presentation</vt:lpstr>
      <vt:lpstr>PowerPoint Presentation</vt:lpstr>
      <vt:lpstr>Illustration</vt:lpstr>
      <vt:lpstr>PowerPoint Presentation</vt:lpstr>
      <vt:lpstr>PowerPoint Presentation</vt:lpstr>
      <vt:lpstr>(con’d)</vt:lpstr>
      <vt:lpstr>(con’d)</vt:lpstr>
      <vt:lpstr>PowerPoint Presentation</vt:lpstr>
      <vt:lpstr>Watershed Segmentation Algorithm--</vt:lpstr>
      <vt:lpstr>Flooding</vt:lpstr>
      <vt:lpstr>Constructing C[n]</vt:lpstr>
      <vt:lpstr>Dam Construction of height max+1</vt:lpstr>
      <vt:lpstr>(con’d)</vt:lpstr>
      <vt:lpstr>Example</vt:lpstr>
      <vt:lpstr>Types of Segmentation </vt:lpstr>
      <vt:lpstr>PowerPoint Presentation</vt:lpstr>
      <vt:lpstr>Segmentation : Traditional methods</vt:lpstr>
      <vt:lpstr>Deep learning image segmentation models</vt:lpstr>
      <vt:lpstr>Image Segmentation Techniques  </vt:lpstr>
      <vt:lpstr>PowerPoint Presentation</vt:lpstr>
      <vt:lpstr>PowerPoint Presentation</vt:lpstr>
      <vt:lpstr>Clustering Methods/ deep Learning </vt:lpstr>
      <vt:lpstr>Metrics for Evaluating Image Segmentation Algorithms </vt:lpstr>
      <vt:lpstr>PowerPoint Presentation</vt:lpstr>
      <vt:lpstr>PowerPoint Presentation</vt:lpstr>
      <vt:lpstr>Datasets for Evaluating Image Segmentation Algorithms </vt:lpstr>
      <vt:lpstr>Future Direction of Image Segmentation </vt:lpstr>
      <vt:lpstr>Improvement in segmentation accuracy</vt:lpstr>
      <vt:lpstr>Integrate Deep Learning with Traditional Techniques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dc:title>
  <dc:creator>amma</dc:creator>
  <cp:lastModifiedBy>Subhash Chandra N</cp:lastModifiedBy>
  <cp:revision>229</cp:revision>
  <dcterms:created xsi:type="dcterms:W3CDTF">2006-08-16T00:00:00Z</dcterms:created>
  <dcterms:modified xsi:type="dcterms:W3CDTF">2024-03-22T07:30:01Z</dcterms:modified>
</cp:coreProperties>
</file>